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drawings/drawing1.xml" ContentType="application/vnd.openxmlformats-officedocument.drawingml.chartshapes+xml"/>
  <Override PartName="/ppt/charts/chart3.xml" ContentType="application/vnd.openxmlformats-officedocument.drawingml.chart+xml"/>
  <Override PartName="/ppt/drawings/drawing2.xml" ContentType="application/vnd.openxmlformats-officedocument.drawingml.chartshapes+xml"/>
  <Override PartName="/ppt/notesSlides/notesSlide7.xml" ContentType="application/vnd.openxmlformats-officedocument.presentationml.notesSlide+xml"/>
  <Override PartName="/ppt/charts/chart4.xml" ContentType="application/vnd.openxmlformats-officedocument.drawingml.chart+xml"/>
  <Override PartName="/ppt/drawings/drawing3.xml" ContentType="application/vnd.openxmlformats-officedocument.drawingml.chartshapes+xml"/>
  <Override PartName="/ppt/charts/chart5.xml" ContentType="application/vnd.openxmlformats-officedocument.drawingml.chart+xml"/>
  <Override PartName="/ppt/drawings/drawing4.xml" ContentType="application/vnd.openxmlformats-officedocument.drawingml.chartshapes+xml"/>
  <Override PartName="/ppt/charts/chart6.xml" ContentType="application/vnd.openxmlformats-officedocument.drawingml.chart+xml"/>
  <Override PartName="/ppt/drawings/drawing5.xml" ContentType="application/vnd.openxmlformats-officedocument.drawingml.chartshape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7.xml" ContentType="application/vnd.openxmlformats-officedocument.drawingml.chart+xml"/>
  <Override PartName="/ppt/drawings/drawing6.xml" ContentType="application/vnd.openxmlformats-officedocument.drawingml.chartshape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8.xml" ContentType="application/vnd.openxmlformats-officedocument.drawingml.chart+xml"/>
  <Override PartName="/ppt/drawings/drawing7.xml" ContentType="application/vnd.openxmlformats-officedocument.drawingml.chartshapes+xml"/>
  <Override PartName="/ppt/notesSlides/notesSlide15.xml" ContentType="application/vnd.openxmlformats-officedocument.presentationml.notesSlide+xml"/>
  <Override PartName="/ppt/charts/chart9.xml" ContentType="application/vnd.openxmlformats-officedocument.drawingml.chart+xml"/>
  <Override PartName="/ppt/drawings/drawing8.xml" ContentType="application/vnd.openxmlformats-officedocument.drawingml.chartshapes+xml"/>
  <Override PartName="/ppt/notesSlides/notesSlide16.xml" ContentType="application/vnd.openxmlformats-officedocument.presentationml.notesSlide+xml"/>
  <Override PartName="/ppt/charts/chart10.xml" ContentType="application/vnd.openxmlformats-officedocument.drawingml.chart+xml"/>
  <Override PartName="/ppt/drawings/drawing9.xml" ContentType="application/vnd.openxmlformats-officedocument.drawingml.chartshapes+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5"/>
  </p:notesMasterIdLst>
  <p:sldIdLst>
    <p:sldId id="299" r:id="rId2"/>
    <p:sldId id="257" r:id="rId3"/>
    <p:sldId id="353" r:id="rId4"/>
    <p:sldId id="258" r:id="rId5"/>
    <p:sldId id="281" r:id="rId6"/>
    <p:sldId id="262" r:id="rId7"/>
    <p:sldId id="342" r:id="rId8"/>
    <p:sldId id="285" r:id="rId9"/>
    <p:sldId id="264" r:id="rId10"/>
    <p:sldId id="304" r:id="rId11"/>
    <p:sldId id="266" r:id="rId12"/>
    <p:sldId id="273" r:id="rId13"/>
    <p:sldId id="271" r:id="rId14"/>
    <p:sldId id="354" r:id="rId15"/>
    <p:sldId id="357" r:id="rId16"/>
    <p:sldId id="286" r:id="rId17"/>
    <p:sldId id="270" r:id="rId18"/>
    <p:sldId id="272" r:id="rId19"/>
    <p:sldId id="350" r:id="rId20"/>
    <p:sldId id="345" r:id="rId21"/>
    <p:sldId id="356" r:id="rId22"/>
    <p:sldId id="352" r:id="rId23"/>
    <p:sldId id="355" r:id="rId24"/>
    <p:sldId id="348" r:id="rId25"/>
    <p:sldId id="346" r:id="rId26"/>
    <p:sldId id="318" r:id="rId27"/>
    <p:sldId id="327" r:id="rId28"/>
    <p:sldId id="334" r:id="rId29"/>
    <p:sldId id="319" r:id="rId30"/>
    <p:sldId id="320" r:id="rId31"/>
    <p:sldId id="333" r:id="rId32"/>
    <p:sldId id="322" r:id="rId33"/>
    <p:sldId id="337" r:id="rId34"/>
    <p:sldId id="314" r:id="rId35"/>
    <p:sldId id="305" r:id="rId36"/>
    <p:sldId id="276" r:id="rId37"/>
    <p:sldId id="277" r:id="rId38"/>
    <p:sldId id="338" r:id="rId39"/>
    <p:sldId id="340" r:id="rId40"/>
    <p:sldId id="341" r:id="rId41"/>
    <p:sldId id="344" r:id="rId42"/>
    <p:sldId id="298" r:id="rId43"/>
    <p:sldId id="347" r:id="rId44"/>
  </p:sldIdLst>
  <p:sldSz cx="9144000" cy="6858000" type="screen4x3"/>
  <p:notesSz cx="6858000" cy="9144000"/>
  <p:defaultTextStyle>
    <a:defPPr>
      <a:defRPr lang="fr-FR"/>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a:srgbClr val="00FF00"/>
    <a:srgbClr val="FFFFCC"/>
    <a:srgbClr val="33CC33"/>
    <a:srgbClr val="FFFF99"/>
    <a:srgbClr val="FFCC99"/>
    <a:srgbClr val="D4A97E"/>
    <a:srgbClr val="B1EA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Style léger 1 - Accentuation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3B4B98B0-60AC-42C2-AFA5-B58CD77FA1E5}" styleName="Style léger 1 - Accentuation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3296810-A885-4BE3-A3E7-6D5BEEA58F35}" styleName="Style moyen 2 - Accentuation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743" autoAdjust="0"/>
    <p:restoredTop sz="85973" autoAdjust="0"/>
  </p:normalViewPr>
  <p:slideViewPr>
    <p:cSldViewPr>
      <p:cViewPr>
        <p:scale>
          <a:sx n="75" d="100"/>
          <a:sy n="75" d="100"/>
        </p:scale>
        <p:origin x="1109" y="8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1" Type="http://schemas.openxmlformats.org/officeDocument/2006/relationships/package" Target="../embeddings/Feuille_de_calcul_Microsoft_Excel1.xlsx"/></Relationships>
</file>

<file path=ppt/charts/_rels/chart10.xml.rels><?xml version="1.0" encoding="UTF-8" standalone="yes"?>
<Relationships xmlns="http://schemas.openxmlformats.org/package/2006/relationships"><Relationship Id="rId2" Type="http://schemas.openxmlformats.org/officeDocument/2006/relationships/chartUserShapes" Target="../drawings/drawing9.xml"/><Relationship Id="rId1" Type="http://schemas.openxmlformats.org/officeDocument/2006/relationships/package" Target="../embeddings/Feuille_de_calcul_Microsoft_Excel10.xlsx"/></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Feuille_de_calcul_Microsoft_Excel2.xlsx"/></Relationships>
</file>

<file path=ppt/charts/_rels/chart3.xml.rels><?xml version="1.0" encoding="UTF-8" standalone="yes"?>
<Relationships xmlns="http://schemas.openxmlformats.org/package/2006/relationships"><Relationship Id="rId2" Type="http://schemas.openxmlformats.org/officeDocument/2006/relationships/chartUserShapes" Target="../drawings/drawing2.xml"/><Relationship Id="rId1" Type="http://schemas.openxmlformats.org/officeDocument/2006/relationships/package" Target="../embeddings/Feuille_de_calcul_Microsoft_Excel3.xlsx"/></Relationships>
</file>

<file path=ppt/charts/_rels/chart4.xml.rels><?xml version="1.0" encoding="UTF-8" standalone="yes"?>
<Relationships xmlns="http://schemas.openxmlformats.org/package/2006/relationships"><Relationship Id="rId2" Type="http://schemas.openxmlformats.org/officeDocument/2006/relationships/chartUserShapes" Target="../drawings/drawing3.xml"/><Relationship Id="rId1" Type="http://schemas.openxmlformats.org/officeDocument/2006/relationships/package" Target="../embeddings/Feuille_de_calcul_Microsoft_Excel4.xlsx"/></Relationships>
</file>

<file path=ppt/charts/_rels/chart5.xml.rels><?xml version="1.0" encoding="UTF-8" standalone="yes"?>
<Relationships xmlns="http://schemas.openxmlformats.org/package/2006/relationships"><Relationship Id="rId2" Type="http://schemas.openxmlformats.org/officeDocument/2006/relationships/chartUserShapes" Target="../drawings/drawing4.xml"/><Relationship Id="rId1" Type="http://schemas.openxmlformats.org/officeDocument/2006/relationships/package" Target="../embeddings/Feuille_de_calcul_Microsoft_Excel5.xlsx"/></Relationships>
</file>

<file path=ppt/charts/_rels/chart6.xml.rels><?xml version="1.0" encoding="UTF-8" standalone="yes"?>
<Relationships xmlns="http://schemas.openxmlformats.org/package/2006/relationships"><Relationship Id="rId2" Type="http://schemas.openxmlformats.org/officeDocument/2006/relationships/chartUserShapes" Target="../drawings/drawing5.xml"/><Relationship Id="rId1" Type="http://schemas.openxmlformats.org/officeDocument/2006/relationships/package" Target="../embeddings/Feuille_de_calcul_Microsoft_Excel6.xlsx"/></Relationships>
</file>

<file path=ppt/charts/_rels/chart7.xml.rels><?xml version="1.0" encoding="UTF-8" standalone="yes"?>
<Relationships xmlns="http://schemas.openxmlformats.org/package/2006/relationships"><Relationship Id="rId2" Type="http://schemas.openxmlformats.org/officeDocument/2006/relationships/chartUserShapes" Target="../drawings/drawing6.xml"/><Relationship Id="rId1" Type="http://schemas.openxmlformats.org/officeDocument/2006/relationships/package" Target="../embeddings/Feuille_de_calcul_Microsoft_Excel7.xlsx"/></Relationships>
</file>

<file path=ppt/charts/_rels/chart8.xml.rels><?xml version="1.0" encoding="UTF-8" standalone="yes"?>
<Relationships xmlns="http://schemas.openxmlformats.org/package/2006/relationships"><Relationship Id="rId2" Type="http://schemas.openxmlformats.org/officeDocument/2006/relationships/chartUserShapes" Target="../drawings/drawing7.xml"/><Relationship Id="rId1" Type="http://schemas.openxmlformats.org/officeDocument/2006/relationships/package" Target="../embeddings/Feuille_de_calcul_Microsoft_Excel8.xlsx"/></Relationships>
</file>

<file path=ppt/charts/_rels/chart9.xml.rels><?xml version="1.0" encoding="UTF-8" standalone="yes"?>
<Relationships xmlns="http://schemas.openxmlformats.org/package/2006/relationships"><Relationship Id="rId2" Type="http://schemas.openxmlformats.org/officeDocument/2006/relationships/chartUserShapes" Target="../drawings/drawing8.xml"/><Relationship Id="rId1" Type="http://schemas.openxmlformats.org/officeDocument/2006/relationships/package" Target="../embeddings/Feuille_de_calcul_Microsoft_Excel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2000"/>
            </a:pPr>
            <a:r>
              <a:rPr lang="en-US" sz="2000"/>
              <a:t>Usages détournés</a:t>
            </a:r>
          </a:p>
        </c:rich>
      </c:tx>
      <c:layout/>
      <c:overlay val="0"/>
    </c:title>
    <c:autoTitleDeleted val="0"/>
    <c:plotArea>
      <c:layout>
        <c:manualLayout>
          <c:layoutTarget val="inner"/>
          <c:xMode val="edge"/>
          <c:yMode val="edge"/>
          <c:x val="0.18962370114408661"/>
          <c:y val="6.3514623036464782E-2"/>
          <c:w val="0.62343393114607204"/>
          <c:h val="0.6580938838774012"/>
        </c:manualLayout>
      </c:layout>
      <c:barChart>
        <c:barDir val="col"/>
        <c:grouping val="clustered"/>
        <c:varyColors val="0"/>
        <c:ser>
          <c:idx val="0"/>
          <c:order val="0"/>
          <c:tx>
            <c:strRef>
              <c:f>Feuil1!$B$1</c:f>
              <c:strCache>
                <c:ptCount val="1"/>
                <c:pt idx="0">
                  <c:v>Usage dét.</c:v>
                </c:pt>
              </c:strCache>
            </c:strRef>
          </c:tx>
          <c:invertIfNegative val="0"/>
          <c:cat>
            <c:strRef>
              <c:f>Feuil1!$A$2:$A$5</c:f>
              <c:strCache>
                <c:ptCount val="4"/>
                <c:pt idx="0">
                  <c:v>3 ans</c:v>
                </c:pt>
                <c:pt idx="1">
                  <c:v>4 ans</c:v>
                </c:pt>
                <c:pt idx="2">
                  <c:v>5 ans</c:v>
                </c:pt>
                <c:pt idx="3">
                  <c:v>7 ans</c:v>
                </c:pt>
              </c:strCache>
            </c:strRef>
          </c:cat>
          <c:val>
            <c:numRef>
              <c:f>Feuil1!$B$2:$B$5</c:f>
              <c:numCache>
                <c:formatCode>General</c:formatCode>
                <c:ptCount val="4"/>
                <c:pt idx="0">
                  <c:v>22.92</c:v>
                </c:pt>
                <c:pt idx="1">
                  <c:v>17</c:v>
                </c:pt>
                <c:pt idx="2">
                  <c:v>16.170000000000002</c:v>
                </c:pt>
                <c:pt idx="3">
                  <c:v>15.92</c:v>
                </c:pt>
              </c:numCache>
            </c:numRef>
          </c:val>
        </c:ser>
        <c:dLbls>
          <c:showLegendKey val="0"/>
          <c:showVal val="0"/>
          <c:showCatName val="0"/>
          <c:showSerName val="0"/>
          <c:showPercent val="0"/>
          <c:showBubbleSize val="0"/>
        </c:dLbls>
        <c:gapWidth val="150"/>
        <c:axId val="-263120272"/>
        <c:axId val="-263119184"/>
      </c:barChart>
      <c:catAx>
        <c:axId val="-263120272"/>
        <c:scaling>
          <c:orientation val="minMax"/>
        </c:scaling>
        <c:delete val="0"/>
        <c:axPos val="b"/>
        <c:title>
          <c:tx>
            <c:rich>
              <a:bodyPr/>
              <a:lstStyle/>
              <a:p>
                <a:pPr>
                  <a:defRPr sz="1800" b="1" i="0" u="none" strike="noStrike" baseline="0">
                    <a:solidFill>
                      <a:srgbClr val="000000"/>
                    </a:solidFill>
                    <a:latin typeface="Calibri"/>
                    <a:ea typeface="Calibri"/>
                    <a:cs typeface="Calibri"/>
                  </a:defRPr>
                </a:pPr>
                <a:r>
                  <a:rPr lang="fr-FR"/>
                  <a:t>Age</a:t>
                </a:r>
              </a:p>
            </c:rich>
          </c:tx>
          <c:layout/>
          <c:overlay val="0"/>
        </c:title>
        <c:numFmt formatCode="General" sourceLinked="1"/>
        <c:majorTickMark val="out"/>
        <c:minorTickMark val="none"/>
        <c:tickLblPos val="nextTo"/>
        <c:crossAx val="-263119184"/>
        <c:crosses val="autoZero"/>
        <c:auto val="1"/>
        <c:lblAlgn val="ctr"/>
        <c:lblOffset val="100"/>
        <c:noMultiLvlLbl val="0"/>
      </c:catAx>
      <c:valAx>
        <c:axId val="-263119184"/>
        <c:scaling>
          <c:orientation val="minMax"/>
          <c:max val="25"/>
          <c:min val="0"/>
        </c:scaling>
        <c:delete val="0"/>
        <c:axPos val="l"/>
        <c:majorGridlines/>
        <c:title>
          <c:tx>
            <c:rich>
              <a:bodyPr/>
              <a:lstStyle/>
              <a:p>
                <a:pPr>
                  <a:defRPr sz="1800" b="1" i="0" u="none" strike="noStrike" baseline="0">
                    <a:solidFill>
                      <a:srgbClr val="000000"/>
                    </a:solidFill>
                    <a:latin typeface="Calibri"/>
                    <a:ea typeface="Calibri"/>
                    <a:cs typeface="Calibri"/>
                  </a:defRPr>
                </a:pPr>
                <a:r>
                  <a:rPr lang="fr-FR"/>
                  <a:t>Nb. Moy. d'usages détournés</a:t>
                </a:r>
              </a:p>
            </c:rich>
          </c:tx>
          <c:layout/>
          <c:overlay val="0"/>
        </c:title>
        <c:numFmt formatCode="General" sourceLinked="1"/>
        <c:majorTickMark val="out"/>
        <c:minorTickMark val="none"/>
        <c:tickLblPos val="nextTo"/>
        <c:crossAx val="-263120272"/>
        <c:crosses val="autoZero"/>
        <c:crossBetween val="between"/>
        <c:majorUnit val="10"/>
      </c:valAx>
      <c:spPr>
        <a:noFill/>
        <a:ln w="25395">
          <a:noFill/>
        </a:ln>
      </c:spPr>
    </c:plotArea>
    <c:plotVisOnly val="1"/>
    <c:dispBlanksAs val="gap"/>
    <c:showDLblsOverMax val="0"/>
  </c:chart>
  <c:txPr>
    <a:bodyPr/>
    <a:lstStyle/>
    <a:p>
      <a:pPr>
        <a:defRPr sz="1800"/>
      </a:pPr>
      <a:endParaRPr lang="fr-FR"/>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latin typeface="Helvetica 35 Thin" pitchFamily="34" charset="0"/>
              </a:defRPr>
            </a:pPr>
            <a:r>
              <a:rPr lang="fr-FR" dirty="0" smtClean="0">
                <a:latin typeface="Helvetica 35 Thin" pitchFamily="34" charset="0"/>
              </a:rPr>
              <a:t>Processus de </a:t>
            </a:r>
            <a:r>
              <a:rPr lang="fr-FR" dirty="0" err="1" smtClean="0">
                <a:latin typeface="Helvetica 35 Thin" pitchFamily="34" charset="0"/>
              </a:rPr>
              <a:t>co</a:t>
            </a:r>
            <a:r>
              <a:rPr lang="fr-FR" dirty="0" smtClean="0">
                <a:latin typeface="Helvetica 35 Thin" pitchFamily="34" charset="0"/>
              </a:rPr>
              <a:t>-construction</a:t>
            </a:r>
            <a:endParaRPr lang="fr-FR" dirty="0">
              <a:latin typeface="Helvetica 35 Thin" pitchFamily="34" charset="0"/>
            </a:endParaRPr>
          </a:p>
        </c:rich>
      </c:tx>
      <c:overlay val="0"/>
    </c:title>
    <c:autoTitleDeleted val="0"/>
    <c:plotArea>
      <c:layout>
        <c:manualLayout>
          <c:layoutTarget val="inner"/>
          <c:xMode val="edge"/>
          <c:yMode val="edge"/>
          <c:x val="0.1370209604378464"/>
          <c:y val="0.10775786227516788"/>
          <c:w val="0.73333741303633093"/>
          <c:h val="0.63407589485941895"/>
        </c:manualLayout>
      </c:layout>
      <c:barChart>
        <c:barDir val="col"/>
        <c:grouping val="clustered"/>
        <c:varyColors val="0"/>
        <c:ser>
          <c:idx val="0"/>
          <c:order val="0"/>
          <c:tx>
            <c:strRef>
              <c:f>Feuil1!$B$1</c:f>
              <c:strCache>
                <c:ptCount val="1"/>
                <c:pt idx="0">
                  <c:v>3 ans</c:v>
                </c:pt>
              </c:strCache>
            </c:strRef>
          </c:tx>
          <c:invertIfNegative val="0"/>
          <c:cat>
            <c:strRef>
              <c:f>Feuil1!$A$2:$A$5</c:f>
              <c:strCache>
                <c:ptCount val="4"/>
                <c:pt idx="0">
                  <c:v>Reprise</c:v>
                </c:pt>
                <c:pt idx="1">
                  <c:v>Reprise créative</c:v>
                </c:pt>
                <c:pt idx="2">
                  <c:v>Evolution</c:v>
                </c:pt>
                <c:pt idx="3">
                  <c:v>Transformation</c:v>
                </c:pt>
              </c:strCache>
            </c:strRef>
          </c:cat>
          <c:val>
            <c:numRef>
              <c:f>Feuil1!$B$2:$B$5</c:f>
              <c:numCache>
                <c:formatCode>General</c:formatCode>
                <c:ptCount val="4"/>
                <c:pt idx="0">
                  <c:v>2.44</c:v>
                </c:pt>
                <c:pt idx="1">
                  <c:v>1.1100000000000001</c:v>
                </c:pt>
                <c:pt idx="2">
                  <c:v>0.78</c:v>
                </c:pt>
                <c:pt idx="3">
                  <c:v>0</c:v>
                </c:pt>
              </c:numCache>
            </c:numRef>
          </c:val>
        </c:ser>
        <c:ser>
          <c:idx val="1"/>
          <c:order val="1"/>
          <c:tx>
            <c:strRef>
              <c:f>Feuil1!$C$1</c:f>
              <c:strCache>
                <c:ptCount val="1"/>
                <c:pt idx="0">
                  <c:v>4 ans</c:v>
                </c:pt>
              </c:strCache>
            </c:strRef>
          </c:tx>
          <c:invertIfNegative val="0"/>
          <c:cat>
            <c:strRef>
              <c:f>Feuil1!$A$2:$A$5</c:f>
              <c:strCache>
                <c:ptCount val="4"/>
                <c:pt idx="0">
                  <c:v>Reprise</c:v>
                </c:pt>
                <c:pt idx="1">
                  <c:v>Reprise créative</c:v>
                </c:pt>
                <c:pt idx="2">
                  <c:v>Evolution</c:v>
                </c:pt>
                <c:pt idx="3">
                  <c:v>Transformation</c:v>
                </c:pt>
              </c:strCache>
            </c:strRef>
          </c:cat>
          <c:val>
            <c:numRef>
              <c:f>Feuil1!$C$2:$C$5</c:f>
              <c:numCache>
                <c:formatCode>General</c:formatCode>
                <c:ptCount val="4"/>
                <c:pt idx="0">
                  <c:v>2.67</c:v>
                </c:pt>
                <c:pt idx="1">
                  <c:v>6.33</c:v>
                </c:pt>
                <c:pt idx="2">
                  <c:v>5.44</c:v>
                </c:pt>
                <c:pt idx="3">
                  <c:v>1.78</c:v>
                </c:pt>
              </c:numCache>
            </c:numRef>
          </c:val>
        </c:ser>
        <c:ser>
          <c:idx val="2"/>
          <c:order val="2"/>
          <c:tx>
            <c:strRef>
              <c:f>Feuil1!$D$1</c:f>
              <c:strCache>
                <c:ptCount val="1"/>
                <c:pt idx="0">
                  <c:v>5 ans</c:v>
                </c:pt>
              </c:strCache>
            </c:strRef>
          </c:tx>
          <c:invertIfNegative val="0"/>
          <c:cat>
            <c:strRef>
              <c:f>Feuil1!$A$2:$A$5</c:f>
              <c:strCache>
                <c:ptCount val="4"/>
                <c:pt idx="0">
                  <c:v>Reprise</c:v>
                </c:pt>
                <c:pt idx="1">
                  <c:v>Reprise créative</c:v>
                </c:pt>
                <c:pt idx="2">
                  <c:v>Evolution</c:v>
                </c:pt>
                <c:pt idx="3">
                  <c:v>Transformation</c:v>
                </c:pt>
              </c:strCache>
            </c:strRef>
          </c:cat>
          <c:val>
            <c:numRef>
              <c:f>Feuil1!$D$2:$D$5</c:f>
              <c:numCache>
                <c:formatCode>General</c:formatCode>
                <c:ptCount val="4"/>
                <c:pt idx="0">
                  <c:v>3.27</c:v>
                </c:pt>
                <c:pt idx="1">
                  <c:v>5.09</c:v>
                </c:pt>
                <c:pt idx="2">
                  <c:v>4.82</c:v>
                </c:pt>
                <c:pt idx="3">
                  <c:v>1.36</c:v>
                </c:pt>
              </c:numCache>
            </c:numRef>
          </c:val>
        </c:ser>
        <c:ser>
          <c:idx val="3"/>
          <c:order val="3"/>
          <c:tx>
            <c:strRef>
              <c:f>Feuil1!$E$1</c:f>
              <c:strCache>
                <c:ptCount val="1"/>
                <c:pt idx="0">
                  <c:v>7 ans</c:v>
                </c:pt>
              </c:strCache>
            </c:strRef>
          </c:tx>
          <c:invertIfNegative val="0"/>
          <c:cat>
            <c:strRef>
              <c:f>Feuil1!$A$2:$A$5</c:f>
              <c:strCache>
                <c:ptCount val="4"/>
                <c:pt idx="0">
                  <c:v>Reprise</c:v>
                </c:pt>
                <c:pt idx="1">
                  <c:v>Reprise créative</c:v>
                </c:pt>
                <c:pt idx="2">
                  <c:v>Evolution</c:v>
                </c:pt>
                <c:pt idx="3">
                  <c:v>Transformation</c:v>
                </c:pt>
              </c:strCache>
            </c:strRef>
          </c:cat>
          <c:val>
            <c:numRef>
              <c:f>Feuil1!$E$2:$E$5</c:f>
              <c:numCache>
                <c:formatCode>General</c:formatCode>
                <c:ptCount val="4"/>
                <c:pt idx="0">
                  <c:v>3.36</c:v>
                </c:pt>
                <c:pt idx="1">
                  <c:v>12.27</c:v>
                </c:pt>
                <c:pt idx="2">
                  <c:v>10.91</c:v>
                </c:pt>
                <c:pt idx="3">
                  <c:v>7.09</c:v>
                </c:pt>
              </c:numCache>
            </c:numRef>
          </c:val>
        </c:ser>
        <c:dLbls>
          <c:showLegendKey val="0"/>
          <c:showVal val="0"/>
          <c:showCatName val="0"/>
          <c:showSerName val="0"/>
          <c:showPercent val="0"/>
          <c:showBubbleSize val="0"/>
        </c:dLbls>
        <c:gapWidth val="150"/>
        <c:axId val="-206308112"/>
        <c:axId val="-206315728"/>
      </c:barChart>
      <c:catAx>
        <c:axId val="-206308112"/>
        <c:scaling>
          <c:orientation val="minMax"/>
        </c:scaling>
        <c:delete val="0"/>
        <c:axPos val="b"/>
        <c:title>
          <c:tx>
            <c:rich>
              <a:bodyPr/>
              <a:lstStyle/>
              <a:p>
                <a:pPr>
                  <a:defRPr sz="1349" b="0" i="0" u="none" strike="noStrike" baseline="0">
                    <a:solidFill>
                      <a:srgbClr val="000000"/>
                    </a:solidFill>
                    <a:latin typeface="Calibri"/>
                    <a:ea typeface="Calibri"/>
                    <a:cs typeface="Calibri"/>
                  </a:defRPr>
                </a:pPr>
                <a:r>
                  <a:rPr lang="fr-FR"/>
                  <a:t>Age</a:t>
                </a:r>
              </a:p>
            </c:rich>
          </c:tx>
          <c:overlay val="0"/>
        </c:title>
        <c:numFmt formatCode="General" sourceLinked="1"/>
        <c:majorTickMark val="out"/>
        <c:minorTickMark val="none"/>
        <c:tickLblPos val="nextTo"/>
        <c:txPr>
          <a:bodyPr/>
          <a:lstStyle/>
          <a:p>
            <a:pPr>
              <a:defRPr sz="1185"/>
            </a:pPr>
            <a:endParaRPr lang="fr-FR"/>
          </a:p>
        </c:txPr>
        <c:crossAx val="-206315728"/>
        <c:crosses val="autoZero"/>
        <c:auto val="1"/>
        <c:lblAlgn val="ctr"/>
        <c:lblOffset val="100"/>
        <c:noMultiLvlLbl val="0"/>
      </c:catAx>
      <c:valAx>
        <c:axId val="-206315728"/>
        <c:scaling>
          <c:orientation val="minMax"/>
        </c:scaling>
        <c:delete val="0"/>
        <c:axPos val="l"/>
        <c:majorGridlines>
          <c:spPr>
            <a:ln>
              <a:solidFill>
                <a:schemeClr val="bg1">
                  <a:lumMod val="95000"/>
                </a:schemeClr>
              </a:solidFill>
            </a:ln>
          </c:spPr>
        </c:majorGridlines>
        <c:title>
          <c:tx>
            <c:rich>
              <a:bodyPr/>
              <a:lstStyle/>
              <a:p>
                <a:pPr>
                  <a:defRPr sz="1349" b="0" i="0" u="none" strike="noStrike" baseline="0">
                    <a:solidFill>
                      <a:srgbClr val="000000"/>
                    </a:solidFill>
                    <a:latin typeface="Calibri"/>
                    <a:ea typeface="Calibri"/>
                    <a:cs typeface="Calibri"/>
                  </a:defRPr>
                </a:pPr>
                <a:r>
                  <a:rPr lang="fr-FR"/>
                  <a:t>Nb. Moy. d'usages détournés</a:t>
                </a:r>
              </a:p>
            </c:rich>
          </c:tx>
          <c:overlay val="0"/>
        </c:title>
        <c:numFmt formatCode="General" sourceLinked="1"/>
        <c:majorTickMark val="out"/>
        <c:minorTickMark val="none"/>
        <c:tickLblPos val="nextTo"/>
        <c:crossAx val="-206308112"/>
        <c:crosses val="autoZero"/>
        <c:crossBetween val="between"/>
      </c:valAx>
      <c:spPr>
        <a:noFill/>
        <a:ln w="25376">
          <a:noFill/>
        </a:ln>
      </c:spPr>
    </c:plotArea>
    <c:legend>
      <c:legendPos val="r"/>
      <c:layout>
        <c:manualLayout>
          <c:xMode val="edge"/>
          <c:yMode val="edge"/>
          <c:x val="0.89805269186712466"/>
          <c:y val="4.5098039215686274E-2"/>
          <c:w val="8.2474226804123696E-2"/>
          <c:h val="0.3"/>
        </c:manualLayout>
      </c:layout>
      <c:overlay val="0"/>
      <c:txPr>
        <a:bodyPr/>
        <a:lstStyle/>
        <a:p>
          <a:pPr>
            <a:defRPr sz="1185"/>
          </a:pPr>
          <a:endParaRPr lang="fr-FR"/>
        </a:p>
      </c:txPr>
    </c:legend>
    <c:plotVisOnly val="1"/>
    <c:dispBlanksAs val="gap"/>
    <c:showDLblsOverMax val="0"/>
  </c:chart>
  <c:txPr>
    <a:bodyPr/>
    <a:lstStyle/>
    <a:p>
      <a:pPr>
        <a:defRPr sz="1354"/>
      </a:pPr>
      <a:endParaRPr lang="fr-FR"/>
    </a:p>
  </c:txPr>
  <c:externalData r:id="rId1">
    <c:autoUpdate val="0"/>
  </c:externalData>
  <c:userShapes r:id="rId2"/>
</c:chartSpace>
</file>

<file path=ppt/charts/chart2.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9"/>
    </mc:Choice>
    <mc:Fallback>
      <c:style val="19"/>
    </mc:Fallback>
  </mc:AlternateContent>
  <c:chart>
    <c:autoTitleDeleted val="1"/>
    <c:plotArea>
      <c:layout>
        <c:manualLayout>
          <c:layoutTarget val="inner"/>
          <c:xMode val="edge"/>
          <c:yMode val="edge"/>
          <c:x val="0.18375157389919639"/>
          <c:y val="0.11548672208368865"/>
          <c:w val="0.73950903603303331"/>
          <c:h val="0.64356412252156625"/>
        </c:manualLayout>
      </c:layout>
      <c:barChart>
        <c:barDir val="col"/>
        <c:grouping val="clustered"/>
        <c:varyColors val="0"/>
        <c:ser>
          <c:idx val="0"/>
          <c:order val="0"/>
          <c:tx>
            <c:strRef>
              <c:f>Feuil1!$B$1</c:f>
              <c:strCache>
                <c:ptCount val="1"/>
                <c:pt idx="0">
                  <c:v>Usages détournés</c:v>
                </c:pt>
              </c:strCache>
            </c:strRef>
          </c:tx>
          <c:invertIfNegative val="0"/>
          <c:cat>
            <c:strRef>
              <c:f>Feuil1!$A$2:$A$5</c:f>
              <c:strCache>
                <c:ptCount val="4"/>
                <c:pt idx="0">
                  <c:v>3 ans</c:v>
                </c:pt>
                <c:pt idx="1">
                  <c:v>4 ans</c:v>
                </c:pt>
                <c:pt idx="2">
                  <c:v>5 ans</c:v>
                </c:pt>
                <c:pt idx="3">
                  <c:v>7 ans</c:v>
                </c:pt>
              </c:strCache>
            </c:strRef>
          </c:cat>
          <c:val>
            <c:numRef>
              <c:f>Feuil1!$B$2:$B$5</c:f>
              <c:numCache>
                <c:formatCode>General</c:formatCode>
                <c:ptCount val="4"/>
                <c:pt idx="0">
                  <c:v>12</c:v>
                </c:pt>
                <c:pt idx="1">
                  <c:v>12.75</c:v>
                </c:pt>
                <c:pt idx="2">
                  <c:v>9.92</c:v>
                </c:pt>
                <c:pt idx="3">
                  <c:v>19.420000000000002</c:v>
                </c:pt>
              </c:numCache>
            </c:numRef>
          </c:val>
        </c:ser>
        <c:dLbls>
          <c:showLegendKey val="0"/>
          <c:showVal val="0"/>
          <c:showCatName val="0"/>
          <c:showSerName val="0"/>
          <c:showPercent val="0"/>
          <c:showBubbleSize val="0"/>
        </c:dLbls>
        <c:gapWidth val="150"/>
        <c:axId val="-263118640"/>
        <c:axId val="-260940304"/>
      </c:barChart>
      <c:catAx>
        <c:axId val="-263118640"/>
        <c:scaling>
          <c:orientation val="minMax"/>
        </c:scaling>
        <c:delete val="0"/>
        <c:axPos val="b"/>
        <c:title>
          <c:tx>
            <c:rich>
              <a:bodyPr/>
              <a:lstStyle/>
              <a:p>
                <a:pPr>
                  <a:defRPr sz="1800" b="1" i="0" u="none" strike="noStrike" baseline="0">
                    <a:solidFill>
                      <a:srgbClr val="000000"/>
                    </a:solidFill>
                    <a:latin typeface="Calibri"/>
                    <a:ea typeface="Calibri"/>
                    <a:cs typeface="Calibri"/>
                  </a:defRPr>
                </a:pPr>
                <a:r>
                  <a:rPr lang="fr-FR"/>
                  <a:t>Age</a:t>
                </a:r>
              </a:p>
            </c:rich>
          </c:tx>
          <c:layout/>
          <c:overlay val="0"/>
        </c:title>
        <c:numFmt formatCode="General" sourceLinked="1"/>
        <c:majorTickMark val="out"/>
        <c:minorTickMark val="none"/>
        <c:tickLblPos val="nextTo"/>
        <c:crossAx val="-260940304"/>
        <c:crosses val="autoZero"/>
        <c:auto val="1"/>
        <c:lblAlgn val="ctr"/>
        <c:lblOffset val="100"/>
        <c:noMultiLvlLbl val="0"/>
      </c:catAx>
      <c:valAx>
        <c:axId val="-260940304"/>
        <c:scaling>
          <c:orientation val="minMax"/>
          <c:max val="20"/>
        </c:scaling>
        <c:delete val="0"/>
        <c:axPos val="l"/>
        <c:majorGridlines/>
        <c:title>
          <c:tx>
            <c:rich>
              <a:bodyPr/>
              <a:lstStyle/>
              <a:p>
                <a:pPr>
                  <a:defRPr sz="1800" b="1" i="0" u="none" strike="noStrike" baseline="0">
                    <a:solidFill>
                      <a:srgbClr val="000000"/>
                    </a:solidFill>
                    <a:latin typeface="Calibri"/>
                    <a:ea typeface="Calibri"/>
                    <a:cs typeface="Calibri"/>
                  </a:defRPr>
                </a:pPr>
                <a:r>
                  <a:rPr lang="fr-FR"/>
                  <a:t>Nb. Moy. d'usages détournés</a:t>
                </a:r>
              </a:p>
            </c:rich>
          </c:tx>
          <c:layout>
            <c:manualLayout>
              <c:xMode val="edge"/>
              <c:yMode val="edge"/>
              <c:x val="5.4677684520204203E-2"/>
              <c:y val="5.1825268072646702E-2"/>
            </c:manualLayout>
          </c:layout>
          <c:overlay val="0"/>
        </c:title>
        <c:numFmt formatCode="General" sourceLinked="1"/>
        <c:majorTickMark val="out"/>
        <c:minorTickMark val="none"/>
        <c:tickLblPos val="nextTo"/>
        <c:crossAx val="-263118640"/>
        <c:crosses val="autoZero"/>
        <c:crossBetween val="between"/>
        <c:majorUnit val="5"/>
      </c:valAx>
      <c:spPr>
        <a:noFill/>
        <a:ln w="25406">
          <a:noFill/>
        </a:ln>
      </c:spPr>
    </c:plotArea>
    <c:plotVisOnly val="1"/>
    <c:dispBlanksAs val="gap"/>
    <c:showDLblsOverMax val="0"/>
  </c:chart>
  <c:txPr>
    <a:bodyPr/>
    <a:lstStyle/>
    <a:p>
      <a:pPr>
        <a:defRPr sz="1800"/>
      </a:pPr>
      <a:endParaRPr lang="fr-FR"/>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9"/>
    </mc:Choice>
    <mc:Fallback>
      <c:style val="19"/>
    </mc:Fallback>
  </mc:AlternateContent>
  <c:chart>
    <c:autoTitleDeleted val="1"/>
    <c:plotArea>
      <c:layout>
        <c:manualLayout>
          <c:layoutTarget val="inner"/>
          <c:xMode val="edge"/>
          <c:yMode val="edge"/>
          <c:x val="0.18519984405024956"/>
          <c:y val="7.4995116897454334E-2"/>
          <c:w val="0.75582882766112403"/>
          <c:h val="0.65644695342389148"/>
        </c:manualLayout>
      </c:layout>
      <c:barChart>
        <c:barDir val="col"/>
        <c:grouping val="clustered"/>
        <c:varyColors val="0"/>
        <c:ser>
          <c:idx val="0"/>
          <c:order val="0"/>
          <c:tx>
            <c:strRef>
              <c:f>Feuil1!$B$1</c:f>
              <c:strCache>
                <c:ptCount val="1"/>
                <c:pt idx="0">
                  <c:v>Usages détournés</c:v>
                </c:pt>
              </c:strCache>
            </c:strRef>
          </c:tx>
          <c:invertIfNegative val="0"/>
          <c:cat>
            <c:strRef>
              <c:f>Feuil1!$A$2:$A$5</c:f>
              <c:strCache>
                <c:ptCount val="4"/>
                <c:pt idx="0">
                  <c:v>3 ans
</c:v>
                </c:pt>
                <c:pt idx="1">
                  <c:v>4 ans
</c:v>
                </c:pt>
                <c:pt idx="2">
                  <c:v>5 ans
</c:v>
                </c:pt>
                <c:pt idx="3">
                  <c:v>7 ans
</c:v>
                </c:pt>
              </c:strCache>
            </c:strRef>
          </c:cat>
          <c:val>
            <c:numRef>
              <c:f>Feuil1!$B$2:$B$5</c:f>
              <c:numCache>
                <c:formatCode>General</c:formatCode>
                <c:ptCount val="4"/>
                <c:pt idx="0">
                  <c:v>8.1999999999999993</c:v>
                </c:pt>
                <c:pt idx="1">
                  <c:v>20.45</c:v>
                </c:pt>
                <c:pt idx="2">
                  <c:v>21.5</c:v>
                </c:pt>
                <c:pt idx="3">
                  <c:v>43</c:v>
                </c:pt>
              </c:numCache>
            </c:numRef>
          </c:val>
        </c:ser>
        <c:dLbls>
          <c:showLegendKey val="0"/>
          <c:showVal val="0"/>
          <c:showCatName val="0"/>
          <c:showSerName val="0"/>
          <c:showPercent val="0"/>
          <c:showBubbleSize val="0"/>
        </c:dLbls>
        <c:gapWidth val="150"/>
        <c:axId val="-260939216"/>
        <c:axId val="-260939760"/>
      </c:barChart>
      <c:catAx>
        <c:axId val="-260939216"/>
        <c:scaling>
          <c:orientation val="minMax"/>
        </c:scaling>
        <c:delete val="0"/>
        <c:axPos val="b"/>
        <c:title>
          <c:tx>
            <c:rich>
              <a:bodyPr/>
              <a:lstStyle/>
              <a:p>
                <a:pPr>
                  <a:defRPr sz="1799" b="1" i="0" u="none" strike="noStrike" baseline="0">
                    <a:solidFill>
                      <a:srgbClr val="000000"/>
                    </a:solidFill>
                    <a:latin typeface="Calibri"/>
                    <a:ea typeface="Calibri"/>
                    <a:cs typeface="Calibri"/>
                  </a:defRPr>
                </a:pPr>
                <a:r>
                  <a:rPr lang="fr-FR"/>
                  <a:t>Age</a:t>
                </a:r>
              </a:p>
            </c:rich>
          </c:tx>
          <c:layout/>
          <c:overlay val="0"/>
        </c:title>
        <c:numFmt formatCode="General" sourceLinked="1"/>
        <c:majorTickMark val="out"/>
        <c:minorTickMark val="none"/>
        <c:tickLblPos val="nextTo"/>
        <c:crossAx val="-260939760"/>
        <c:crosses val="autoZero"/>
        <c:auto val="1"/>
        <c:lblAlgn val="ctr"/>
        <c:lblOffset val="100"/>
        <c:noMultiLvlLbl val="0"/>
      </c:catAx>
      <c:valAx>
        <c:axId val="-260939760"/>
        <c:scaling>
          <c:orientation val="minMax"/>
          <c:max val="45"/>
          <c:min val="0"/>
        </c:scaling>
        <c:delete val="0"/>
        <c:axPos val="l"/>
        <c:majorGridlines/>
        <c:title>
          <c:tx>
            <c:rich>
              <a:bodyPr/>
              <a:lstStyle/>
              <a:p>
                <a:pPr>
                  <a:defRPr sz="1799" b="1" i="0" u="none" strike="noStrike" baseline="0">
                    <a:solidFill>
                      <a:srgbClr val="000000"/>
                    </a:solidFill>
                    <a:latin typeface="Calibri"/>
                    <a:ea typeface="Calibri"/>
                    <a:cs typeface="Calibri"/>
                  </a:defRPr>
                </a:pPr>
                <a:r>
                  <a:rPr lang="fr-FR"/>
                  <a:t>Nb. Moy.  d'usages détournés</a:t>
                </a:r>
              </a:p>
            </c:rich>
          </c:tx>
          <c:layout/>
          <c:overlay val="0"/>
        </c:title>
        <c:numFmt formatCode="General" sourceLinked="1"/>
        <c:majorTickMark val="out"/>
        <c:minorTickMark val="none"/>
        <c:tickLblPos val="nextTo"/>
        <c:crossAx val="-260939216"/>
        <c:crosses val="autoZero"/>
        <c:crossBetween val="between"/>
        <c:majorUnit val="10"/>
      </c:valAx>
      <c:spPr>
        <a:noFill/>
        <a:ln w="25389">
          <a:noFill/>
        </a:ln>
      </c:spPr>
    </c:plotArea>
    <c:plotVisOnly val="1"/>
    <c:dispBlanksAs val="gap"/>
    <c:showDLblsOverMax val="0"/>
  </c:chart>
  <c:txPr>
    <a:bodyPr/>
    <a:lstStyle/>
    <a:p>
      <a:pPr>
        <a:defRPr sz="1799"/>
      </a:pPr>
      <a:endParaRPr lang="fr-FR"/>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2000"/>
            </a:pPr>
            <a:r>
              <a:rPr lang="fr-FR" sz="2000" dirty="0" smtClean="0"/>
              <a:t>Usages détournés</a:t>
            </a:r>
            <a:endParaRPr lang="fr-FR" sz="2000" dirty="0"/>
          </a:p>
        </c:rich>
      </c:tx>
      <c:layout>
        <c:manualLayout>
          <c:xMode val="edge"/>
          <c:yMode val="edge"/>
          <c:x val="0.37725446766411586"/>
          <c:y val="3.7407088819779882E-3"/>
        </c:manualLayout>
      </c:layout>
      <c:overlay val="0"/>
    </c:title>
    <c:autoTitleDeleted val="0"/>
    <c:plotArea>
      <c:layout>
        <c:manualLayout>
          <c:layoutTarget val="inner"/>
          <c:xMode val="edge"/>
          <c:yMode val="edge"/>
          <c:x val="0.1265360493714206"/>
          <c:y val="5.7371209400505885E-2"/>
          <c:w val="0.73571894754812628"/>
          <c:h val="0.73384998566050796"/>
        </c:manualLayout>
      </c:layout>
      <c:barChart>
        <c:barDir val="col"/>
        <c:grouping val="clustered"/>
        <c:varyColors val="0"/>
        <c:ser>
          <c:idx val="0"/>
          <c:order val="0"/>
          <c:tx>
            <c:strRef>
              <c:f>Feuil1!$B$1</c:f>
              <c:strCache>
                <c:ptCount val="1"/>
                <c:pt idx="0">
                  <c:v>3 ans</c:v>
                </c:pt>
              </c:strCache>
            </c:strRef>
          </c:tx>
          <c:invertIfNegative val="0"/>
          <c:cat>
            <c:strRef>
              <c:f>Feuil1!$A$2:$A$7</c:f>
              <c:strCache>
                <c:ptCount val="6"/>
                <c:pt idx="0">
                  <c:v>Niv. 1</c:v>
                </c:pt>
                <c:pt idx="1">
                  <c:v>Niv. 2</c:v>
                </c:pt>
                <c:pt idx="2">
                  <c:v>Niv. 3</c:v>
                </c:pt>
                <c:pt idx="3">
                  <c:v>Niv. 4</c:v>
                </c:pt>
                <c:pt idx="4">
                  <c:v>Niv.5</c:v>
                </c:pt>
                <c:pt idx="5">
                  <c:v>Niv. 6</c:v>
                </c:pt>
              </c:strCache>
            </c:strRef>
          </c:cat>
          <c:val>
            <c:numRef>
              <c:f>Feuil1!$B$2:$B$7</c:f>
              <c:numCache>
                <c:formatCode>General</c:formatCode>
                <c:ptCount val="6"/>
                <c:pt idx="0">
                  <c:v>13.92</c:v>
                </c:pt>
                <c:pt idx="1">
                  <c:v>1</c:v>
                </c:pt>
                <c:pt idx="2">
                  <c:v>1.08</c:v>
                </c:pt>
                <c:pt idx="3">
                  <c:v>5</c:v>
                </c:pt>
                <c:pt idx="4">
                  <c:v>1.92</c:v>
                </c:pt>
                <c:pt idx="5">
                  <c:v>0.1</c:v>
                </c:pt>
              </c:numCache>
            </c:numRef>
          </c:val>
        </c:ser>
        <c:ser>
          <c:idx val="1"/>
          <c:order val="1"/>
          <c:tx>
            <c:strRef>
              <c:f>Feuil1!$C$1</c:f>
              <c:strCache>
                <c:ptCount val="1"/>
                <c:pt idx="0">
                  <c:v>4 ans</c:v>
                </c:pt>
              </c:strCache>
            </c:strRef>
          </c:tx>
          <c:invertIfNegative val="0"/>
          <c:cat>
            <c:strRef>
              <c:f>Feuil1!$A$2:$A$7</c:f>
              <c:strCache>
                <c:ptCount val="6"/>
                <c:pt idx="0">
                  <c:v>Niv. 1</c:v>
                </c:pt>
                <c:pt idx="1">
                  <c:v>Niv. 2</c:v>
                </c:pt>
                <c:pt idx="2">
                  <c:v>Niv. 3</c:v>
                </c:pt>
                <c:pt idx="3">
                  <c:v>Niv. 4</c:v>
                </c:pt>
                <c:pt idx="4">
                  <c:v>Niv.5</c:v>
                </c:pt>
                <c:pt idx="5">
                  <c:v>Niv. 6</c:v>
                </c:pt>
              </c:strCache>
            </c:strRef>
          </c:cat>
          <c:val>
            <c:numRef>
              <c:f>Feuil1!$C$2:$C$7</c:f>
              <c:numCache>
                <c:formatCode>General</c:formatCode>
                <c:ptCount val="6"/>
                <c:pt idx="0">
                  <c:v>6.58</c:v>
                </c:pt>
                <c:pt idx="1">
                  <c:v>1.58</c:v>
                </c:pt>
                <c:pt idx="2">
                  <c:v>0.12</c:v>
                </c:pt>
                <c:pt idx="3">
                  <c:v>6</c:v>
                </c:pt>
                <c:pt idx="4">
                  <c:v>2.42</c:v>
                </c:pt>
                <c:pt idx="5">
                  <c:v>0.2</c:v>
                </c:pt>
              </c:numCache>
            </c:numRef>
          </c:val>
        </c:ser>
        <c:ser>
          <c:idx val="2"/>
          <c:order val="2"/>
          <c:tx>
            <c:strRef>
              <c:f>Feuil1!$D$1</c:f>
              <c:strCache>
                <c:ptCount val="1"/>
                <c:pt idx="0">
                  <c:v>5 ans</c:v>
                </c:pt>
              </c:strCache>
            </c:strRef>
          </c:tx>
          <c:invertIfNegative val="0"/>
          <c:cat>
            <c:strRef>
              <c:f>Feuil1!$A$2:$A$7</c:f>
              <c:strCache>
                <c:ptCount val="6"/>
                <c:pt idx="0">
                  <c:v>Niv. 1</c:v>
                </c:pt>
                <c:pt idx="1">
                  <c:v>Niv. 2</c:v>
                </c:pt>
                <c:pt idx="2">
                  <c:v>Niv. 3</c:v>
                </c:pt>
                <c:pt idx="3">
                  <c:v>Niv. 4</c:v>
                </c:pt>
                <c:pt idx="4">
                  <c:v>Niv.5</c:v>
                </c:pt>
                <c:pt idx="5">
                  <c:v>Niv. 6</c:v>
                </c:pt>
              </c:strCache>
            </c:strRef>
          </c:cat>
          <c:val>
            <c:numRef>
              <c:f>Feuil1!$D$2:$D$7</c:f>
              <c:numCache>
                <c:formatCode>General</c:formatCode>
                <c:ptCount val="6"/>
                <c:pt idx="0">
                  <c:v>5.58</c:v>
                </c:pt>
                <c:pt idx="1">
                  <c:v>0.83</c:v>
                </c:pt>
                <c:pt idx="2">
                  <c:v>1.42</c:v>
                </c:pt>
                <c:pt idx="3">
                  <c:v>5.25</c:v>
                </c:pt>
                <c:pt idx="4">
                  <c:v>3</c:v>
                </c:pt>
                <c:pt idx="5">
                  <c:v>0.3</c:v>
                </c:pt>
              </c:numCache>
            </c:numRef>
          </c:val>
        </c:ser>
        <c:ser>
          <c:idx val="3"/>
          <c:order val="3"/>
          <c:tx>
            <c:strRef>
              <c:f>Feuil1!$E$1</c:f>
              <c:strCache>
                <c:ptCount val="1"/>
                <c:pt idx="0">
                  <c:v>7 ans</c:v>
                </c:pt>
              </c:strCache>
            </c:strRef>
          </c:tx>
          <c:invertIfNegative val="0"/>
          <c:cat>
            <c:strRef>
              <c:f>Feuil1!$A$2:$A$7</c:f>
              <c:strCache>
                <c:ptCount val="6"/>
                <c:pt idx="0">
                  <c:v>Niv. 1</c:v>
                </c:pt>
                <c:pt idx="1">
                  <c:v>Niv. 2</c:v>
                </c:pt>
                <c:pt idx="2">
                  <c:v>Niv. 3</c:v>
                </c:pt>
                <c:pt idx="3">
                  <c:v>Niv. 4</c:v>
                </c:pt>
                <c:pt idx="4">
                  <c:v>Niv.5</c:v>
                </c:pt>
                <c:pt idx="5">
                  <c:v>Niv. 6</c:v>
                </c:pt>
              </c:strCache>
            </c:strRef>
          </c:cat>
          <c:val>
            <c:numRef>
              <c:f>Feuil1!$E$2:$E$7</c:f>
              <c:numCache>
                <c:formatCode>General</c:formatCode>
                <c:ptCount val="6"/>
                <c:pt idx="0">
                  <c:v>3.42</c:v>
                </c:pt>
                <c:pt idx="1">
                  <c:v>0.33</c:v>
                </c:pt>
                <c:pt idx="2">
                  <c:v>0.25</c:v>
                </c:pt>
                <c:pt idx="3">
                  <c:v>4.75</c:v>
                </c:pt>
                <c:pt idx="4">
                  <c:v>6.17</c:v>
                </c:pt>
                <c:pt idx="5">
                  <c:v>1</c:v>
                </c:pt>
              </c:numCache>
            </c:numRef>
          </c:val>
        </c:ser>
        <c:dLbls>
          <c:showLegendKey val="0"/>
          <c:showVal val="0"/>
          <c:showCatName val="0"/>
          <c:showSerName val="0"/>
          <c:showPercent val="0"/>
          <c:showBubbleSize val="0"/>
        </c:dLbls>
        <c:gapWidth val="150"/>
        <c:axId val="-209917664"/>
        <c:axId val="-209915488"/>
      </c:barChart>
      <c:catAx>
        <c:axId val="-209917664"/>
        <c:scaling>
          <c:orientation val="minMax"/>
        </c:scaling>
        <c:delete val="0"/>
        <c:axPos val="b"/>
        <c:title>
          <c:tx>
            <c:rich>
              <a:bodyPr/>
              <a:lstStyle/>
              <a:p>
                <a:pPr>
                  <a:defRPr sz="1590" b="1" i="0" u="none" strike="noStrike" baseline="0">
                    <a:solidFill>
                      <a:srgbClr val="000000"/>
                    </a:solidFill>
                    <a:latin typeface="Calibri"/>
                    <a:ea typeface="Calibri"/>
                    <a:cs typeface="Calibri"/>
                  </a:defRPr>
                </a:pPr>
                <a:r>
                  <a:rPr lang="fr-FR"/>
                  <a:t>Complexité</a:t>
                </a:r>
              </a:p>
            </c:rich>
          </c:tx>
          <c:layout/>
          <c:overlay val="0"/>
        </c:title>
        <c:numFmt formatCode="General" sourceLinked="1"/>
        <c:majorTickMark val="out"/>
        <c:minorTickMark val="none"/>
        <c:tickLblPos val="nextTo"/>
        <c:txPr>
          <a:bodyPr/>
          <a:lstStyle/>
          <a:p>
            <a:pPr>
              <a:defRPr sz="1598"/>
            </a:pPr>
            <a:endParaRPr lang="fr-FR"/>
          </a:p>
        </c:txPr>
        <c:crossAx val="-209915488"/>
        <c:crosses val="autoZero"/>
        <c:auto val="1"/>
        <c:lblAlgn val="ctr"/>
        <c:lblOffset val="100"/>
        <c:noMultiLvlLbl val="0"/>
      </c:catAx>
      <c:valAx>
        <c:axId val="-209915488"/>
        <c:scaling>
          <c:orientation val="minMax"/>
          <c:max val="14"/>
          <c:min val="0"/>
        </c:scaling>
        <c:delete val="0"/>
        <c:axPos val="l"/>
        <c:majorGridlines/>
        <c:title>
          <c:tx>
            <c:rich>
              <a:bodyPr/>
              <a:lstStyle/>
              <a:p>
                <a:pPr>
                  <a:defRPr sz="1590" b="1" i="0" u="none" strike="noStrike" baseline="0">
                    <a:solidFill>
                      <a:srgbClr val="000000"/>
                    </a:solidFill>
                    <a:latin typeface="Calibri"/>
                    <a:ea typeface="Calibri"/>
                    <a:cs typeface="Calibri"/>
                  </a:defRPr>
                </a:pPr>
                <a:r>
                  <a:rPr lang="fr-FR"/>
                  <a:t>Nb. Moy. d'usages détournés</a:t>
                </a:r>
              </a:p>
            </c:rich>
          </c:tx>
          <c:layout/>
          <c:overlay val="0"/>
        </c:title>
        <c:numFmt formatCode="General" sourceLinked="1"/>
        <c:majorTickMark val="out"/>
        <c:minorTickMark val="none"/>
        <c:tickLblPos val="nextTo"/>
        <c:txPr>
          <a:bodyPr/>
          <a:lstStyle/>
          <a:p>
            <a:pPr>
              <a:defRPr sz="1598"/>
            </a:pPr>
            <a:endParaRPr lang="fr-FR"/>
          </a:p>
        </c:txPr>
        <c:crossAx val="-209917664"/>
        <c:crosses val="autoZero"/>
        <c:crossBetween val="between"/>
        <c:majorUnit val="4"/>
      </c:valAx>
      <c:spPr>
        <a:noFill/>
        <a:ln w="25396">
          <a:noFill/>
        </a:ln>
      </c:spPr>
    </c:plotArea>
    <c:legend>
      <c:legendPos val="r"/>
      <c:layout>
        <c:manualLayout>
          <c:xMode val="edge"/>
          <c:yMode val="edge"/>
          <c:x val="0.83878241262683206"/>
          <c:y val="8.9887640449438193E-3"/>
          <c:w val="0.15558060879368657"/>
          <c:h val="0.35730337078651681"/>
        </c:manualLayout>
      </c:layout>
      <c:overlay val="0"/>
    </c:legend>
    <c:plotVisOnly val="1"/>
    <c:dispBlanksAs val="gap"/>
    <c:showDLblsOverMax val="0"/>
  </c:chart>
  <c:txPr>
    <a:bodyPr/>
    <a:lstStyle/>
    <a:p>
      <a:pPr>
        <a:defRPr sz="1798"/>
      </a:pPr>
      <a:endParaRPr lang="fr-FR"/>
    </a:p>
  </c:txPr>
  <c:externalData r:id="rId1">
    <c:autoUpdate val="0"/>
  </c:externalData>
  <c:userShapes r:id="rId2"/>
</c:chartSpace>
</file>

<file path=ppt/charts/chart5.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5405788124812236"/>
          <c:y val="6.2069257471848278E-2"/>
          <c:w val="0.64927820904158062"/>
          <c:h val="0.68116438674833368"/>
        </c:manualLayout>
      </c:layout>
      <c:barChart>
        <c:barDir val="col"/>
        <c:grouping val="clustered"/>
        <c:varyColors val="0"/>
        <c:ser>
          <c:idx val="0"/>
          <c:order val="0"/>
          <c:tx>
            <c:strRef>
              <c:f>Feuil1!$B$1</c:f>
              <c:strCache>
                <c:ptCount val="1"/>
                <c:pt idx="0">
                  <c:v>3 ans</c:v>
                </c:pt>
              </c:strCache>
            </c:strRef>
          </c:tx>
          <c:invertIfNegative val="0"/>
          <c:cat>
            <c:strRef>
              <c:f>Feuil1!$A$2:$A$7</c:f>
              <c:strCache>
                <c:ptCount val="6"/>
                <c:pt idx="0">
                  <c:v>Niv. 1</c:v>
                </c:pt>
                <c:pt idx="1">
                  <c:v>Niv. 2</c:v>
                </c:pt>
                <c:pt idx="2">
                  <c:v>Niv. 3</c:v>
                </c:pt>
                <c:pt idx="3">
                  <c:v>Niv.4</c:v>
                </c:pt>
                <c:pt idx="4">
                  <c:v>Niv. 5</c:v>
                </c:pt>
                <c:pt idx="5">
                  <c:v>Niv. 6</c:v>
                </c:pt>
              </c:strCache>
            </c:strRef>
          </c:cat>
          <c:val>
            <c:numRef>
              <c:f>Feuil1!$B$2:$B$7</c:f>
              <c:numCache>
                <c:formatCode>General</c:formatCode>
                <c:ptCount val="6"/>
                <c:pt idx="0">
                  <c:v>6.42</c:v>
                </c:pt>
                <c:pt idx="1">
                  <c:v>0.92</c:v>
                </c:pt>
                <c:pt idx="2">
                  <c:v>0.08</c:v>
                </c:pt>
                <c:pt idx="3">
                  <c:v>3.92</c:v>
                </c:pt>
                <c:pt idx="4">
                  <c:v>1.08</c:v>
                </c:pt>
                <c:pt idx="5">
                  <c:v>0.17</c:v>
                </c:pt>
              </c:numCache>
            </c:numRef>
          </c:val>
        </c:ser>
        <c:ser>
          <c:idx val="1"/>
          <c:order val="1"/>
          <c:tx>
            <c:strRef>
              <c:f>Feuil1!$C$1</c:f>
              <c:strCache>
                <c:ptCount val="1"/>
                <c:pt idx="0">
                  <c:v>4 ans</c:v>
                </c:pt>
              </c:strCache>
            </c:strRef>
          </c:tx>
          <c:invertIfNegative val="0"/>
          <c:cat>
            <c:strRef>
              <c:f>Feuil1!$A$2:$A$7</c:f>
              <c:strCache>
                <c:ptCount val="6"/>
                <c:pt idx="0">
                  <c:v>Niv. 1</c:v>
                </c:pt>
                <c:pt idx="1">
                  <c:v>Niv. 2</c:v>
                </c:pt>
                <c:pt idx="2">
                  <c:v>Niv. 3</c:v>
                </c:pt>
                <c:pt idx="3">
                  <c:v>Niv.4</c:v>
                </c:pt>
                <c:pt idx="4">
                  <c:v>Niv. 5</c:v>
                </c:pt>
                <c:pt idx="5">
                  <c:v>Niv. 6</c:v>
                </c:pt>
              </c:strCache>
            </c:strRef>
          </c:cat>
          <c:val>
            <c:numRef>
              <c:f>Feuil1!$C$2:$C$7</c:f>
              <c:numCache>
                <c:formatCode>General</c:formatCode>
                <c:ptCount val="6"/>
                <c:pt idx="0">
                  <c:v>7.33</c:v>
                </c:pt>
                <c:pt idx="1">
                  <c:v>1</c:v>
                </c:pt>
                <c:pt idx="2">
                  <c:v>0</c:v>
                </c:pt>
                <c:pt idx="3">
                  <c:v>2.42</c:v>
                </c:pt>
                <c:pt idx="4">
                  <c:v>2.42</c:v>
                </c:pt>
                <c:pt idx="5">
                  <c:v>0</c:v>
                </c:pt>
              </c:numCache>
            </c:numRef>
          </c:val>
        </c:ser>
        <c:ser>
          <c:idx val="2"/>
          <c:order val="2"/>
          <c:tx>
            <c:strRef>
              <c:f>Feuil1!$D$1</c:f>
              <c:strCache>
                <c:ptCount val="1"/>
                <c:pt idx="0">
                  <c:v>5 ans</c:v>
                </c:pt>
              </c:strCache>
            </c:strRef>
          </c:tx>
          <c:invertIfNegative val="0"/>
          <c:cat>
            <c:strRef>
              <c:f>Feuil1!$A$2:$A$7</c:f>
              <c:strCache>
                <c:ptCount val="6"/>
                <c:pt idx="0">
                  <c:v>Niv. 1</c:v>
                </c:pt>
                <c:pt idx="1">
                  <c:v>Niv. 2</c:v>
                </c:pt>
                <c:pt idx="2">
                  <c:v>Niv. 3</c:v>
                </c:pt>
                <c:pt idx="3">
                  <c:v>Niv.4</c:v>
                </c:pt>
                <c:pt idx="4">
                  <c:v>Niv. 5</c:v>
                </c:pt>
                <c:pt idx="5">
                  <c:v>Niv. 6</c:v>
                </c:pt>
              </c:strCache>
            </c:strRef>
          </c:cat>
          <c:val>
            <c:numRef>
              <c:f>Feuil1!$D$2:$D$7</c:f>
              <c:numCache>
                <c:formatCode>General</c:formatCode>
                <c:ptCount val="6"/>
                <c:pt idx="0">
                  <c:v>2.62</c:v>
                </c:pt>
                <c:pt idx="1">
                  <c:v>0.85</c:v>
                </c:pt>
                <c:pt idx="2">
                  <c:v>0.62</c:v>
                </c:pt>
                <c:pt idx="3">
                  <c:v>1.46</c:v>
                </c:pt>
                <c:pt idx="4">
                  <c:v>3.08</c:v>
                </c:pt>
                <c:pt idx="5">
                  <c:v>2.54</c:v>
                </c:pt>
              </c:numCache>
            </c:numRef>
          </c:val>
        </c:ser>
        <c:ser>
          <c:idx val="3"/>
          <c:order val="3"/>
          <c:tx>
            <c:strRef>
              <c:f>Feuil1!$E$1</c:f>
              <c:strCache>
                <c:ptCount val="1"/>
                <c:pt idx="0">
                  <c:v>7 ans</c:v>
                </c:pt>
              </c:strCache>
            </c:strRef>
          </c:tx>
          <c:invertIfNegative val="0"/>
          <c:cat>
            <c:strRef>
              <c:f>Feuil1!$A$2:$A$7</c:f>
              <c:strCache>
                <c:ptCount val="6"/>
                <c:pt idx="0">
                  <c:v>Niv. 1</c:v>
                </c:pt>
                <c:pt idx="1">
                  <c:v>Niv. 2</c:v>
                </c:pt>
                <c:pt idx="2">
                  <c:v>Niv. 3</c:v>
                </c:pt>
                <c:pt idx="3">
                  <c:v>Niv.4</c:v>
                </c:pt>
                <c:pt idx="4">
                  <c:v>Niv. 5</c:v>
                </c:pt>
                <c:pt idx="5">
                  <c:v>Niv. 6</c:v>
                </c:pt>
              </c:strCache>
            </c:strRef>
          </c:cat>
          <c:val>
            <c:numRef>
              <c:f>Feuil1!$E$2:$E$7</c:f>
              <c:numCache>
                <c:formatCode>General</c:formatCode>
                <c:ptCount val="6"/>
                <c:pt idx="0">
                  <c:v>2.5</c:v>
                </c:pt>
                <c:pt idx="1">
                  <c:v>3.17</c:v>
                </c:pt>
                <c:pt idx="2">
                  <c:v>0.83</c:v>
                </c:pt>
                <c:pt idx="3">
                  <c:v>5.25</c:v>
                </c:pt>
                <c:pt idx="4">
                  <c:v>10.42</c:v>
                </c:pt>
                <c:pt idx="5">
                  <c:v>0.25</c:v>
                </c:pt>
              </c:numCache>
            </c:numRef>
          </c:val>
        </c:ser>
        <c:dLbls>
          <c:showLegendKey val="0"/>
          <c:showVal val="0"/>
          <c:showCatName val="0"/>
          <c:showSerName val="0"/>
          <c:showPercent val="0"/>
          <c:showBubbleSize val="0"/>
        </c:dLbls>
        <c:gapWidth val="150"/>
        <c:axId val="-209914944"/>
        <c:axId val="-209914400"/>
      </c:barChart>
      <c:catAx>
        <c:axId val="-209914944"/>
        <c:scaling>
          <c:orientation val="minMax"/>
        </c:scaling>
        <c:delete val="0"/>
        <c:axPos val="b"/>
        <c:title>
          <c:tx>
            <c:rich>
              <a:bodyPr/>
              <a:lstStyle/>
              <a:p>
                <a:pPr>
                  <a:defRPr sz="1790" b="1" i="0" u="none" strike="noStrike" baseline="0">
                    <a:solidFill>
                      <a:srgbClr val="000000"/>
                    </a:solidFill>
                    <a:latin typeface="Calibri"/>
                    <a:ea typeface="Calibri"/>
                    <a:cs typeface="Calibri"/>
                  </a:defRPr>
                </a:pPr>
                <a:r>
                  <a:rPr lang="fr-FR"/>
                  <a:t>Complexité</a:t>
                </a:r>
              </a:p>
            </c:rich>
          </c:tx>
          <c:layout/>
          <c:overlay val="0"/>
        </c:title>
        <c:numFmt formatCode="General" sourceLinked="1"/>
        <c:majorTickMark val="out"/>
        <c:minorTickMark val="none"/>
        <c:tickLblPos val="nextTo"/>
        <c:txPr>
          <a:bodyPr/>
          <a:lstStyle/>
          <a:p>
            <a:pPr>
              <a:defRPr sz="1598"/>
            </a:pPr>
            <a:endParaRPr lang="fr-FR"/>
          </a:p>
        </c:txPr>
        <c:crossAx val="-209914400"/>
        <c:crosses val="autoZero"/>
        <c:auto val="1"/>
        <c:lblAlgn val="ctr"/>
        <c:lblOffset val="100"/>
        <c:noMultiLvlLbl val="0"/>
      </c:catAx>
      <c:valAx>
        <c:axId val="-209914400"/>
        <c:scaling>
          <c:orientation val="minMax"/>
          <c:max val="12"/>
          <c:min val="0"/>
        </c:scaling>
        <c:delete val="0"/>
        <c:axPos val="l"/>
        <c:majorGridlines>
          <c:spPr>
            <a:ln>
              <a:solidFill>
                <a:schemeClr val="bg1">
                  <a:lumMod val="75000"/>
                </a:schemeClr>
              </a:solidFill>
            </a:ln>
          </c:spPr>
        </c:majorGridlines>
        <c:title>
          <c:tx>
            <c:rich>
              <a:bodyPr/>
              <a:lstStyle/>
              <a:p>
                <a:pPr>
                  <a:defRPr sz="1590" b="1" i="0" u="none" strike="noStrike" baseline="0">
                    <a:solidFill>
                      <a:srgbClr val="000000"/>
                    </a:solidFill>
                    <a:latin typeface="Calibri"/>
                    <a:ea typeface="Calibri"/>
                    <a:cs typeface="Calibri"/>
                  </a:defRPr>
                </a:pPr>
                <a:r>
                  <a:rPr lang="fr-FR"/>
                  <a:t>Nb. Moy. d'usages détournés</a:t>
                </a:r>
              </a:p>
            </c:rich>
          </c:tx>
          <c:layout/>
          <c:overlay val="0"/>
        </c:title>
        <c:numFmt formatCode="General" sourceLinked="1"/>
        <c:majorTickMark val="out"/>
        <c:minorTickMark val="none"/>
        <c:tickLblPos val="nextTo"/>
        <c:crossAx val="-209914944"/>
        <c:crosses val="autoZero"/>
        <c:crossBetween val="between"/>
        <c:majorUnit val="4"/>
      </c:valAx>
      <c:spPr>
        <a:noFill/>
        <a:ln w="25394">
          <a:noFill/>
        </a:ln>
      </c:spPr>
    </c:plotArea>
    <c:legend>
      <c:legendPos val="r"/>
      <c:layout>
        <c:manualLayout>
          <c:xMode val="edge"/>
          <c:yMode val="edge"/>
          <c:x val="0.81766704416761049"/>
          <c:y val="0.13548387096774195"/>
          <c:w val="0.16647791619479049"/>
          <c:h val="0.44946236559139785"/>
        </c:manualLayout>
      </c:layout>
      <c:overlay val="0"/>
    </c:legend>
    <c:plotVisOnly val="1"/>
    <c:dispBlanksAs val="gap"/>
    <c:showDLblsOverMax val="0"/>
  </c:chart>
  <c:txPr>
    <a:bodyPr/>
    <a:lstStyle/>
    <a:p>
      <a:pPr>
        <a:defRPr sz="1798"/>
      </a:pPr>
      <a:endParaRPr lang="fr-FR"/>
    </a:p>
  </c:txPr>
  <c:externalData r:id="rId1">
    <c:autoUpdate val="0"/>
  </c:externalData>
  <c:userShapes r:id="rId2"/>
</c:chartSpace>
</file>

<file path=ppt/charts/chart6.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10907597361140667"/>
          <c:y val="2.638751281917575E-2"/>
          <c:w val="0.74991472177980667"/>
          <c:h val="0.70428195710103891"/>
        </c:manualLayout>
      </c:layout>
      <c:barChart>
        <c:barDir val="col"/>
        <c:grouping val="clustered"/>
        <c:varyColors val="0"/>
        <c:ser>
          <c:idx val="0"/>
          <c:order val="0"/>
          <c:tx>
            <c:strRef>
              <c:f>Feuil1!$B$1</c:f>
              <c:strCache>
                <c:ptCount val="1"/>
                <c:pt idx="0">
                  <c:v>3 ans</c:v>
                </c:pt>
              </c:strCache>
            </c:strRef>
          </c:tx>
          <c:invertIfNegative val="0"/>
          <c:cat>
            <c:strRef>
              <c:f>Feuil1!$A$2:$A$7</c:f>
              <c:strCache>
                <c:ptCount val="6"/>
                <c:pt idx="0">
                  <c:v>Niv. 1</c:v>
                </c:pt>
                <c:pt idx="1">
                  <c:v>Niv. 2</c:v>
                </c:pt>
                <c:pt idx="2">
                  <c:v>Niv. 3</c:v>
                </c:pt>
                <c:pt idx="3">
                  <c:v>Niv. 4</c:v>
                </c:pt>
                <c:pt idx="4">
                  <c:v>Niv. 5</c:v>
                </c:pt>
                <c:pt idx="5">
                  <c:v>Niv. 6</c:v>
                </c:pt>
              </c:strCache>
            </c:strRef>
          </c:cat>
          <c:val>
            <c:numRef>
              <c:f>Feuil1!$B$2:$B$7</c:f>
              <c:numCache>
                <c:formatCode>General</c:formatCode>
                <c:ptCount val="6"/>
                <c:pt idx="0">
                  <c:v>4.3</c:v>
                </c:pt>
                <c:pt idx="1">
                  <c:v>0.9</c:v>
                </c:pt>
                <c:pt idx="2">
                  <c:v>1.1000000000000001</c:v>
                </c:pt>
                <c:pt idx="3">
                  <c:v>1.6</c:v>
                </c:pt>
                <c:pt idx="4">
                  <c:v>0.2</c:v>
                </c:pt>
                <c:pt idx="5">
                  <c:v>0.1</c:v>
                </c:pt>
              </c:numCache>
            </c:numRef>
          </c:val>
        </c:ser>
        <c:ser>
          <c:idx val="1"/>
          <c:order val="1"/>
          <c:tx>
            <c:strRef>
              <c:f>Feuil1!$C$1</c:f>
              <c:strCache>
                <c:ptCount val="1"/>
                <c:pt idx="0">
                  <c:v>4 ans</c:v>
                </c:pt>
              </c:strCache>
            </c:strRef>
          </c:tx>
          <c:invertIfNegative val="0"/>
          <c:cat>
            <c:strRef>
              <c:f>Feuil1!$A$2:$A$7</c:f>
              <c:strCache>
                <c:ptCount val="6"/>
                <c:pt idx="0">
                  <c:v>Niv. 1</c:v>
                </c:pt>
                <c:pt idx="1">
                  <c:v>Niv. 2</c:v>
                </c:pt>
                <c:pt idx="2">
                  <c:v>Niv. 3</c:v>
                </c:pt>
                <c:pt idx="3">
                  <c:v>Niv. 4</c:v>
                </c:pt>
                <c:pt idx="4">
                  <c:v>Niv. 5</c:v>
                </c:pt>
                <c:pt idx="5">
                  <c:v>Niv. 6</c:v>
                </c:pt>
              </c:strCache>
            </c:strRef>
          </c:cat>
          <c:val>
            <c:numRef>
              <c:f>Feuil1!$C$2:$C$7</c:f>
              <c:numCache>
                <c:formatCode>General</c:formatCode>
                <c:ptCount val="6"/>
                <c:pt idx="0">
                  <c:v>6.09</c:v>
                </c:pt>
                <c:pt idx="1">
                  <c:v>2.91</c:v>
                </c:pt>
                <c:pt idx="2">
                  <c:v>3.45</c:v>
                </c:pt>
                <c:pt idx="3">
                  <c:v>3.91</c:v>
                </c:pt>
                <c:pt idx="4">
                  <c:v>3.55</c:v>
                </c:pt>
                <c:pt idx="5">
                  <c:v>0.55000000000000004</c:v>
                </c:pt>
              </c:numCache>
            </c:numRef>
          </c:val>
        </c:ser>
        <c:ser>
          <c:idx val="2"/>
          <c:order val="2"/>
          <c:tx>
            <c:strRef>
              <c:f>Feuil1!$D$1</c:f>
              <c:strCache>
                <c:ptCount val="1"/>
                <c:pt idx="0">
                  <c:v>5 ans</c:v>
                </c:pt>
              </c:strCache>
            </c:strRef>
          </c:tx>
          <c:invertIfNegative val="0"/>
          <c:cat>
            <c:strRef>
              <c:f>Feuil1!$A$2:$A$7</c:f>
              <c:strCache>
                <c:ptCount val="6"/>
                <c:pt idx="0">
                  <c:v>Niv. 1</c:v>
                </c:pt>
                <c:pt idx="1">
                  <c:v>Niv. 2</c:v>
                </c:pt>
                <c:pt idx="2">
                  <c:v>Niv. 3</c:v>
                </c:pt>
                <c:pt idx="3">
                  <c:v>Niv. 4</c:v>
                </c:pt>
                <c:pt idx="4">
                  <c:v>Niv. 5</c:v>
                </c:pt>
                <c:pt idx="5">
                  <c:v>Niv. 6</c:v>
                </c:pt>
              </c:strCache>
            </c:strRef>
          </c:cat>
          <c:val>
            <c:numRef>
              <c:f>Feuil1!$D$2:$D$7</c:f>
              <c:numCache>
                <c:formatCode>General</c:formatCode>
                <c:ptCount val="6"/>
                <c:pt idx="0">
                  <c:v>13.3</c:v>
                </c:pt>
                <c:pt idx="1">
                  <c:v>0.83</c:v>
                </c:pt>
                <c:pt idx="2">
                  <c:v>0.83</c:v>
                </c:pt>
                <c:pt idx="3">
                  <c:v>2.67</c:v>
                </c:pt>
                <c:pt idx="4">
                  <c:v>3</c:v>
                </c:pt>
                <c:pt idx="5">
                  <c:v>0.83</c:v>
                </c:pt>
              </c:numCache>
            </c:numRef>
          </c:val>
        </c:ser>
        <c:ser>
          <c:idx val="3"/>
          <c:order val="3"/>
          <c:tx>
            <c:strRef>
              <c:f>Feuil1!$E$1</c:f>
              <c:strCache>
                <c:ptCount val="1"/>
                <c:pt idx="0">
                  <c:v>7 ans</c:v>
                </c:pt>
              </c:strCache>
            </c:strRef>
          </c:tx>
          <c:invertIfNegative val="0"/>
          <c:cat>
            <c:strRef>
              <c:f>Feuil1!$A$2:$A$7</c:f>
              <c:strCache>
                <c:ptCount val="6"/>
                <c:pt idx="0">
                  <c:v>Niv. 1</c:v>
                </c:pt>
                <c:pt idx="1">
                  <c:v>Niv. 2</c:v>
                </c:pt>
                <c:pt idx="2">
                  <c:v>Niv. 3</c:v>
                </c:pt>
                <c:pt idx="3">
                  <c:v>Niv. 4</c:v>
                </c:pt>
                <c:pt idx="4">
                  <c:v>Niv. 5</c:v>
                </c:pt>
                <c:pt idx="5">
                  <c:v>Niv. 6</c:v>
                </c:pt>
              </c:strCache>
            </c:strRef>
          </c:cat>
          <c:val>
            <c:numRef>
              <c:f>Feuil1!$E$2:$E$7</c:f>
              <c:numCache>
                <c:formatCode>General</c:formatCode>
                <c:ptCount val="6"/>
                <c:pt idx="0">
                  <c:v>11.6</c:v>
                </c:pt>
                <c:pt idx="1">
                  <c:v>0.18</c:v>
                </c:pt>
                <c:pt idx="2">
                  <c:v>0.45</c:v>
                </c:pt>
                <c:pt idx="3">
                  <c:v>13.18</c:v>
                </c:pt>
                <c:pt idx="4">
                  <c:v>11</c:v>
                </c:pt>
                <c:pt idx="5">
                  <c:v>6.55</c:v>
                </c:pt>
              </c:numCache>
            </c:numRef>
          </c:val>
        </c:ser>
        <c:dLbls>
          <c:showLegendKey val="0"/>
          <c:showVal val="0"/>
          <c:showCatName val="0"/>
          <c:showSerName val="0"/>
          <c:showPercent val="0"/>
          <c:showBubbleSize val="0"/>
        </c:dLbls>
        <c:gapWidth val="150"/>
        <c:axId val="-209912768"/>
        <c:axId val="-209010336"/>
      </c:barChart>
      <c:catAx>
        <c:axId val="-209912768"/>
        <c:scaling>
          <c:orientation val="minMax"/>
        </c:scaling>
        <c:delete val="0"/>
        <c:axPos val="b"/>
        <c:title>
          <c:tx>
            <c:rich>
              <a:bodyPr/>
              <a:lstStyle/>
              <a:p>
                <a:pPr>
                  <a:defRPr sz="1394" b="0" i="0" u="none" strike="noStrike" baseline="0">
                    <a:solidFill>
                      <a:srgbClr val="000000"/>
                    </a:solidFill>
                    <a:latin typeface="Calibri"/>
                    <a:ea typeface="Calibri"/>
                    <a:cs typeface="Calibri"/>
                  </a:defRPr>
                </a:pPr>
                <a:r>
                  <a:rPr lang="fr-FR"/>
                  <a:t>Complexité</a:t>
                </a:r>
              </a:p>
            </c:rich>
          </c:tx>
          <c:layout/>
          <c:overlay val="0"/>
        </c:title>
        <c:numFmt formatCode="General" sourceLinked="1"/>
        <c:majorTickMark val="out"/>
        <c:minorTickMark val="none"/>
        <c:tickLblPos val="nextTo"/>
        <c:txPr>
          <a:bodyPr/>
          <a:lstStyle/>
          <a:p>
            <a:pPr>
              <a:defRPr sz="1403"/>
            </a:pPr>
            <a:endParaRPr lang="fr-FR"/>
          </a:p>
        </c:txPr>
        <c:crossAx val="-209010336"/>
        <c:crosses val="autoZero"/>
        <c:auto val="1"/>
        <c:lblAlgn val="ctr"/>
        <c:lblOffset val="100"/>
        <c:noMultiLvlLbl val="0"/>
      </c:catAx>
      <c:valAx>
        <c:axId val="-209010336"/>
        <c:scaling>
          <c:orientation val="minMax"/>
        </c:scaling>
        <c:delete val="0"/>
        <c:axPos val="l"/>
        <c:majorGridlines>
          <c:spPr>
            <a:ln>
              <a:solidFill>
                <a:schemeClr val="bg1">
                  <a:lumMod val="95000"/>
                </a:schemeClr>
              </a:solidFill>
            </a:ln>
          </c:spPr>
        </c:majorGridlines>
        <c:title>
          <c:tx>
            <c:rich>
              <a:bodyPr/>
              <a:lstStyle/>
              <a:p>
                <a:pPr>
                  <a:defRPr sz="1394" b="0" i="0" u="none" strike="noStrike" baseline="0">
                    <a:solidFill>
                      <a:srgbClr val="000000"/>
                    </a:solidFill>
                    <a:latin typeface="Calibri"/>
                    <a:ea typeface="Calibri"/>
                    <a:cs typeface="Calibri"/>
                  </a:defRPr>
                </a:pPr>
                <a:r>
                  <a:rPr lang="fr-FR"/>
                  <a:t>Nb. Moy. d'usages détournés</a:t>
                </a:r>
              </a:p>
            </c:rich>
          </c:tx>
          <c:layout>
            <c:manualLayout>
              <c:xMode val="edge"/>
              <c:yMode val="edge"/>
              <c:x val="0"/>
              <c:y val="0.10328812672000905"/>
            </c:manualLayout>
          </c:layout>
          <c:overlay val="0"/>
        </c:title>
        <c:numFmt formatCode="General" sourceLinked="1"/>
        <c:majorTickMark val="out"/>
        <c:minorTickMark val="none"/>
        <c:tickLblPos val="nextTo"/>
        <c:txPr>
          <a:bodyPr/>
          <a:lstStyle/>
          <a:p>
            <a:pPr>
              <a:defRPr sz="1403"/>
            </a:pPr>
            <a:endParaRPr lang="fr-FR"/>
          </a:p>
        </c:txPr>
        <c:crossAx val="-209912768"/>
        <c:crosses val="autoZero"/>
        <c:crossBetween val="between"/>
        <c:majorUnit val="4"/>
      </c:valAx>
      <c:spPr>
        <a:noFill/>
        <a:ln w="25380">
          <a:noFill/>
        </a:ln>
      </c:spPr>
    </c:plotArea>
    <c:legend>
      <c:legendPos val="r"/>
      <c:layout>
        <c:manualLayout>
          <c:xMode val="edge"/>
          <c:yMode val="edge"/>
          <c:x val="0.85990888382687936"/>
          <c:y val="0"/>
          <c:w val="0.13895216400911162"/>
          <c:h val="0.39610389610389612"/>
        </c:manualLayout>
      </c:layout>
      <c:overlay val="0"/>
      <c:txPr>
        <a:bodyPr/>
        <a:lstStyle/>
        <a:p>
          <a:pPr>
            <a:defRPr sz="1227"/>
          </a:pPr>
          <a:endParaRPr lang="fr-FR"/>
        </a:p>
      </c:txPr>
    </c:legend>
    <c:plotVisOnly val="1"/>
    <c:dispBlanksAs val="gap"/>
    <c:showDLblsOverMax val="0"/>
  </c:chart>
  <c:txPr>
    <a:bodyPr/>
    <a:lstStyle/>
    <a:p>
      <a:pPr>
        <a:defRPr sz="1578"/>
      </a:pPr>
      <a:endParaRPr lang="fr-FR"/>
    </a:p>
  </c:txPr>
  <c:externalData r:id="rId1">
    <c:autoUpdate val="0"/>
  </c:externalData>
  <c:userShapes r:id="rId2"/>
</c:chartSpace>
</file>

<file path=ppt/charts/chart7.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2000"/>
            </a:pPr>
            <a:r>
              <a:rPr lang="fr-FR" sz="2000" dirty="0" smtClean="0"/>
              <a:t>Durée de jeu partagé</a:t>
            </a:r>
            <a:endParaRPr lang="fr-FR" sz="2000" dirty="0"/>
          </a:p>
        </c:rich>
      </c:tx>
      <c:layout>
        <c:manualLayout>
          <c:xMode val="edge"/>
          <c:yMode val="edge"/>
          <c:x val="0.29443463423992683"/>
          <c:y val="0"/>
        </c:manualLayout>
      </c:layout>
      <c:overlay val="0"/>
    </c:title>
    <c:autoTitleDeleted val="0"/>
    <c:plotArea>
      <c:layout>
        <c:manualLayout>
          <c:layoutTarget val="inner"/>
          <c:xMode val="edge"/>
          <c:yMode val="edge"/>
          <c:x val="0.16921273453276434"/>
          <c:y val="0.32333952336325256"/>
          <c:w val="0.49460599149114148"/>
          <c:h val="0.46238790291295789"/>
        </c:manualLayout>
      </c:layout>
      <c:lineChart>
        <c:grouping val="standard"/>
        <c:varyColors val="0"/>
        <c:ser>
          <c:idx val="0"/>
          <c:order val="0"/>
          <c:tx>
            <c:strRef>
              <c:f>Feuil1!$B$1</c:f>
              <c:strCache>
                <c:ptCount val="1"/>
                <c:pt idx="0">
                  <c:v>Durée de jeu partagé</c:v>
                </c:pt>
              </c:strCache>
            </c:strRef>
          </c:tx>
          <c:marker>
            <c:symbol val="diamond"/>
            <c:size val="6"/>
          </c:marker>
          <c:cat>
            <c:strRef>
              <c:f>Feuil1!$A$2:$A$5</c:f>
              <c:strCache>
                <c:ptCount val="4"/>
                <c:pt idx="0">
                  <c:v>3 ans</c:v>
                </c:pt>
                <c:pt idx="1">
                  <c:v>4 ans</c:v>
                </c:pt>
                <c:pt idx="2">
                  <c:v>5 ans</c:v>
                </c:pt>
                <c:pt idx="3">
                  <c:v>7 ans</c:v>
                </c:pt>
              </c:strCache>
            </c:strRef>
          </c:cat>
          <c:val>
            <c:numRef>
              <c:f>Feuil1!$B$2:$B$5</c:f>
              <c:numCache>
                <c:formatCode>General</c:formatCode>
                <c:ptCount val="4"/>
                <c:pt idx="0">
                  <c:v>84.4</c:v>
                </c:pt>
                <c:pt idx="1">
                  <c:v>85.7</c:v>
                </c:pt>
                <c:pt idx="2">
                  <c:v>99.4</c:v>
                </c:pt>
                <c:pt idx="3">
                  <c:v>100</c:v>
                </c:pt>
              </c:numCache>
            </c:numRef>
          </c:val>
          <c:smooth val="0"/>
        </c:ser>
        <c:dLbls>
          <c:showLegendKey val="0"/>
          <c:showVal val="0"/>
          <c:showCatName val="0"/>
          <c:showSerName val="0"/>
          <c:showPercent val="0"/>
          <c:showBubbleSize val="0"/>
        </c:dLbls>
        <c:marker val="1"/>
        <c:smooth val="0"/>
        <c:axId val="-209013600"/>
        <c:axId val="-209015776"/>
      </c:lineChart>
      <c:catAx>
        <c:axId val="-209013600"/>
        <c:scaling>
          <c:orientation val="minMax"/>
        </c:scaling>
        <c:delete val="0"/>
        <c:axPos val="b"/>
        <c:title>
          <c:tx>
            <c:rich>
              <a:bodyPr/>
              <a:lstStyle/>
              <a:p>
                <a:pPr>
                  <a:defRPr sz="1795" b="1" i="0" u="none" strike="noStrike" baseline="0">
                    <a:solidFill>
                      <a:srgbClr val="000000"/>
                    </a:solidFill>
                    <a:latin typeface="Calibri"/>
                    <a:ea typeface="Calibri"/>
                    <a:cs typeface="Calibri"/>
                  </a:defRPr>
                </a:pPr>
                <a:r>
                  <a:rPr lang="fr-FR"/>
                  <a:t>Age</a:t>
                </a:r>
              </a:p>
            </c:rich>
          </c:tx>
          <c:layout/>
          <c:overlay val="0"/>
        </c:title>
        <c:numFmt formatCode="General" sourceLinked="1"/>
        <c:majorTickMark val="out"/>
        <c:minorTickMark val="none"/>
        <c:tickLblPos val="nextTo"/>
        <c:crossAx val="-209015776"/>
        <c:crosses val="autoZero"/>
        <c:auto val="1"/>
        <c:lblAlgn val="ctr"/>
        <c:lblOffset val="100"/>
        <c:noMultiLvlLbl val="0"/>
      </c:catAx>
      <c:valAx>
        <c:axId val="-209015776"/>
        <c:scaling>
          <c:orientation val="minMax"/>
          <c:max val="100"/>
          <c:min val="60"/>
        </c:scaling>
        <c:delete val="0"/>
        <c:axPos val="l"/>
        <c:majorGridlines/>
        <c:title>
          <c:tx>
            <c:rich>
              <a:bodyPr/>
              <a:lstStyle/>
              <a:p>
                <a:pPr>
                  <a:defRPr sz="1795" b="1" i="0" u="none" strike="noStrike" baseline="0">
                    <a:solidFill>
                      <a:srgbClr val="000000"/>
                    </a:solidFill>
                    <a:latin typeface="Calibri"/>
                    <a:ea typeface="Calibri"/>
                    <a:cs typeface="Calibri"/>
                  </a:defRPr>
                </a:pPr>
                <a:r>
                  <a:rPr lang="fr-FR"/>
                  <a:t>Pourcentage moyen </a:t>
                </a:r>
              </a:p>
            </c:rich>
          </c:tx>
          <c:layout/>
          <c:overlay val="0"/>
        </c:title>
        <c:numFmt formatCode="General" sourceLinked="1"/>
        <c:majorTickMark val="out"/>
        <c:minorTickMark val="none"/>
        <c:tickLblPos val="nextTo"/>
        <c:crossAx val="-209013600"/>
        <c:crosses val="autoZero"/>
        <c:crossBetween val="between"/>
        <c:majorUnit val="10"/>
      </c:valAx>
      <c:spPr>
        <a:noFill/>
        <a:ln w="25394">
          <a:noFill/>
        </a:ln>
      </c:spPr>
    </c:plotArea>
    <c:legend>
      <c:legendPos val="r"/>
      <c:layout>
        <c:manualLayout>
          <c:xMode val="edge"/>
          <c:yMode val="edge"/>
          <c:x val="0.72942643391521189"/>
          <c:y val="0.48474576271186437"/>
          <c:w val="0.25810473815461343"/>
          <c:h val="0.13728813559322034"/>
        </c:manualLayout>
      </c:layout>
      <c:overlay val="0"/>
    </c:legend>
    <c:plotVisOnly val="1"/>
    <c:dispBlanksAs val="gap"/>
    <c:showDLblsOverMax val="0"/>
  </c:chart>
  <c:txPr>
    <a:bodyPr/>
    <a:lstStyle/>
    <a:p>
      <a:pPr>
        <a:defRPr sz="1799"/>
      </a:pPr>
      <a:endParaRPr lang="fr-FR"/>
    </a:p>
  </c:txPr>
  <c:externalData r:id="rId1">
    <c:autoUpdate val="0"/>
  </c:externalData>
  <c:userShapes r:id="rId2"/>
</c:chartSpace>
</file>

<file path=ppt/charts/chart8.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19645404929512766"/>
          <c:y val="4.4057617797775318E-2"/>
          <c:w val="0.5845410033805768"/>
          <c:h val="0.69699858265708881"/>
        </c:manualLayout>
      </c:layout>
      <c:barChart>
        <c:barDir val="col"/>
        <c:grouping val="percentStacked"/>
        <c:varyColors val="0"/>
        <c:ser>
          <c:idx val="0"/>
          <c:order val="0"/>
          <c:tx>
            <c:strRef>
              <c:f>Feuil1!$B$1</c:f>
              <c:strCache>
                <c:ptCount val="1"/>
                <c:pt idx="0">
                  <c:v>Nourrissage</c:v>
                </c:pt>
              </c:strCache>
            </c:strRef>
          </c:tx>
          <c:invertIfNegative val="0"/>
          <c:dPt>
            <c:idx val="0"/>
            <c:invertIfNegative val="0"/>
            <c:bubble3D val="0"/>
          </c:dPt>
          <c:dPt>
            <c:idx val="1"/>
            <c:invertIfNegative val="0"/>
            <c:bubble3D val="0"/>
          </c:dPt>
          <c:dPt>
            <c:idx val="2"/>
            <c:invertIfNegative val="0"/>
            <c:bubble3D val="0"/>
          </c:dPt>
          <c:dPt>
            <c:idx val="3"/>
            <c:invertIfNegative val="0"/>
            <c:bubble3D val="0"/>
          </c:dPt>
          <c:cat>
            <c:strRef>
              <c:f>Feuil1!$A$2:$A$5</c:f>
              <c:strCache>
                <c:ptCount val="4"/>
                <c:pt idx="0">
                  <c:v>3 ans</c:v>
                </c:pt>
                <c:pt idx="1">
                  <c:v>4 ans</c:v>
                </c:pt>
                <c:pt idx="2">
                  <c:v>5 ans</c:v>
                </c:pt>
                <c:pt idx="3">
                  <c:v>7 ans</c:v>
                </c:pt>
              </c:strCache>
            </c:strRef>
          </c:cat>
          <c:val>
            <c:numRef>
              <c:f>Feuil1!$B$2:$B$5</c:f>
              <c:numCache>
                <c:formatCode>General</c:formatCode>
                <c:ptCount val="4"/>
                <c:pt idx="0">
                  <c:v>77.099999999999994</c:v>
                </c:pt>
                <c:pt idx="1">
                  <c:v>40.200000000000003</c:v>
                </c:pt>
                <c:pt idx="2">
                  <c:v>18</c:v>
                </c:pt>
                <c:pt idx="3">
                  <c:v>17.899999999999999</c:v>
                </c:pt>
              </c:numCache>
            </c:numRef>
          </c:val>
        </c:ser>
        <c:ser>
          <c:idx val="1"/>
          <c:order val="1"/>
          <c:tx>
            <c:strRef>
              <c:f>Feuil1!$C$1</c:f>
              <c:strCache>
                <c:ptCount val="1"/>
                <c:pt idx="0">
                  <c:v>Disposition</c:v>
                </c:pt>
              </c:strCache>
            </c:strRef>
          </c:tx>
          <c:spPr>
            <a:solidFill>
              <a:schemeClr val="accent2"/>
            </a:solidFill>
          </c:spPr>
          <c:invertIfNegative val="0"/>
          <c:cat>
            <c:strRef>
              <c:f>Feuil1!$A$2:$A$5</c:f>
              <c:strCache>
                <c:ptCount val="4"/>
                <c:pt idx="0">
                  <c:v>3 ans</c:v>
                </c:pt>
                <c:pt idx="1">
                  <c:v>4 ans</c:v>
                </c:pt>
                <c:pt idx="2">
                  <c:v>5 ans</c:v>
                </c:pt>
                <c:pt idx="3">
                  <c:v>7 ans</c:v>
                </c:pt>
              </c:strCache>
            </c:strRef>
          </c:cat>
          <c:val>
            <c:numRef>
              <c:f>Feuil1!$C$2:$C$5</c:f>
              <c:numCache>
                <c:formatCode>General</c:formatCode>
                <c:ptCount val="4"/>
                <c:pt idx="0">
                  <c:v>18.2</c:v>
                </c:pt>
                <c:pt idx="1">
                  <c:v>14.3</c:v>
                </c:pt>
                <c:pt idx="2">
                  <c:v>52.2</c:v>
                </c:pt>
                <c:pt idx="3">
                  <c:v>33.200000000000003</c:v>
                </c:pt>
              </c:numCache>
            </c:numRef>
          </c:val>
        </c:ser>
        <c:ser>
          <c:idx val="2"/>
          <c:order val="2"/>
          <c:tx>
            <c:strRef>
              <c:f>Feuil1!$D$1</c:f>
              <c:strCache>
                <c:ptCount val="1"/>
                <c:pt idx="0">
                  <c:v>Préparation</c:v>
                </c:pt>
              </c:strCache>
            </c:strRef>
          </c:tx>
          <c:invertIfNegative val="0"/>
          <c:cat>
            <c:strRef>
              <c:f>Feuil1!$A$2:$A$5</c:f>
              <c:strCache>
                <c:ptCount val="4"/>
                <c:pt idx="0">
                  <c:v>3 ans</c:v>
                </c:pt>
                <c:pt idx="1">
                  <c:v>4 ans</c:v>
                </c:pt>
                <c:pt idx="2">
                  <c:v>5 ans</c:v>
                </c:pt>
                <c:pt idx="3">
                  <c:v>7 ans</c:v>
                </c:pt>
              </c:strCache>
            </c:strRef>
          </c:cat>
          <c:val>
            <c:numRef>
              <c:f>Feuil1!$D$2:$D$5</c:f>
              <c:numCache>
                <c:formatCode>General</c:formatCode>
                <c:ptCount val="4"/>
                <c:pt idx="0">
                  <c:v>4.7</c:v>
                </c:pt>
                <c:pt idx="1">
                  <c:v>45.5</c:v>
                </c:pt>
                <c:pt idx="2">
                  <c:v>29.8</c:v>
                </c:pt>
                <c:pt idx="3">
                  <c:v>48.9</c:v>
                </c:pt>
              </c:numCache>
            </c:numRef>
          </c:val>
        </c:ser>
        <c:dLbls>
          <c:showLegendKey val="0"/>
          <c:showVal val="0"/>
          <c:showCatName val="0"/>
          <c:showSerName val="0"/>
          <c:showPercent val="0"/>
          <c:showBubbleSize val="0"/>
        </c:dLbls>
        <c:gapWidth val="150"/>
        <c:overlap val="100"/>
        <c:axId val="-209010880"/>
        <c:axId val="-209009792"/>
      </c:barChart>
      <c:catAx>
        <c:axId val="-209010880"/>
        <c:scaling>
          <c:orientation val="minMax"/>
        </c:scaling>
        <c:delete val="0"/>
        <c:axPos val="b"/>
        <c:title>
          <c:tx>
            <c:rich>
              <a:bodyPr/>
              <a:lstStyle/>
              <a:p>
                <a:pPr>
                  <a:defRPr sz="1388" b="0" i="0" u="none" strike="noStrike" baseline="0">
                    <a:solidFill>
                      <a:srgbClr val="000000"/>
                    </a:solidFill>
                    <a:latin typeface="Calibri"/>
                    <a:ea typeface="Calibri"/>
                    <a:cs typeface="Calibri"/>
                  </a:defRPr>
                </a:pPr>
                <a:r>
                  <a:rPr lang="fr-FR"/>
                  <a:t>Age</a:t>
                </a:r>
              </a:p>
            </c:rich>
          </c:tx>
          <c:overlay val="0"/>
        </c:title>
        <c:numFmt formatCode="General" sourceLinked="1"/>
        <c:majorTickMark val="out"/>
        <c:minorTickMark val="none"/>
        <c:tickLblPos val="nextTo"/>
        <c:txPr>
          <a:bodyPr/>
          <a:lstStyle/>
          <a:p>
            <a:pPr>
              <a:defRPr sz="1221"/>
            </a:pPr>
            <a:endParaRPr lang="fr-FR"/>
          </a:p>
        </c:txPr>
        <c:crossAx val="-209009792"/>
        <c:crosses val="autoZero"/>
        <c:auto val="1"/>
        <c:lblAlgn val="ctr"/>
        <c:lblOffset val="100"/>
        <c:noMultiLvlLbl val="0"/>
      </c:catAx>
      <c:valAx>
        <c:axId val="-209009792"/>
        <c:scaling>
          <c:orientation val="minMax"/>
        </c:scaling>
        <c:delete val="0"/>
        <c:axPos val="l"/>
        <c:majorGridlines>
          <c:spPr>
            <a:ln>
              <a:solidFill>
                <a:schemeClr val="bg1">
                  <a:lumMod val="95000"/>
                </a:schemeClr>
              </a:solidFill>
            </a:ln>
          </c:spPr>
        </c:majorGridlines>
        <c:title>
          <c:tx>
            <c:rich>
              <a:bodyPr/>
              <a:lstStyle/>
              <a:p>
                <a:pPr>
                  <a:defRPr sz="1388" b="0" i="0" u="none" strike="noStrike" baseline="0">
                    <a:solidFill>
                      <a:srgbClr val="000000"/>
                    </a:solidFill>
                    <a:latin typeface="Calibri"/>
                    <a:ea typeface="Calibri"/>
                    <a:cs typeface="Calibri"/>
                  </a:defRPr>
                </a:pPr>
                <a:r>
                  <a:rPr lang="fr-FR"/>
                  <a:t>Pourcentage moy. d’usages détournés.</a:t>
                </a:r>
              </a:p>
            </c:rich>
          </c:tx>
          <c:layout>
            <c:manualLayout>
              <c:xMode val="edge"/>
              <c:yMode val="edge"/>
              <c:x val="4.3285756427420642E-2"/>
              <c:y val="0.19171019189883587"/>
            </c:manualLayout>
          </c:layout>
          <c:overlay val="0"/>
        </c:title>
        <c:numFmt formatCode="0%" sourceLinked="1"/>
        <c:majorTickMark val="out"/>
        <c:minorTickMark val="none"/>
        <c:tickLblPos val="nextTo"/>
        <c:txPr>
          <a:bodyPr/>
          <a:lstStyle/>
          <a:p>
            <a:pPr>
              <a:defRPr sz="1396"/>
            </a:pPr>
            <a:endParaRPr lang="fr-FR"/>
          </a:p>
        </c:txPr>
        <c:crossAx val="-209010880"/>
        <c:crosses val="autoZero"/>
        <c:crossBetween val="between"/>
        <c:majorUnit val="0.2"/>
      </c:valAx>
      <c:spPr>
        <a:noFill/>
        <a:ln w="25368">
          <a:noFill/>
        </a:ln>
      </c:spPr>
    </c:plotArea>
    <c:legend>
      <c:legendPos val="r"/>
      <c:layout>
        <c:manualLayout>
          <c:xMode val="edge"/>
          <c:yMode val="edge"/>
          <c:x val="0.80023094688221708"/>
          <c:y val="1.9067796610169489E-2"/>
          <c:w val="0.19399538106235564"/>
          <c:h val="0.21398305084745764"/>
        </c:manualLayout>
      </c:layout>
      <c:overlay val="0"/>
      <c:txPr>
        <a:bodyPr/>
        <a:lstStyle/>
        <a:p>
          <a:pPr>
            <a:defRPr sz="1396">
              <a:latin typeface="+mn-lt"/>
            </a:defRPr>
          </a:pPr>
          <a:endParaRPr lang="fr-FR"/>
        </a:p>
      </c:txPr>
    </c:legend>
    <c:plotVisOnly val="1"/>
    <c:dispBlanksAs val="gap"/>
    <c:showDLblsOverMax val="0"/>
  </c:chart>
  <c:txPr>
    <a:bodyPr/>
    <a:lstStyle/>
    <a:p>
      <a:pPr>
        <a:defRPr sz="1571"/>
      </a:pPr>
      <a:endParaRPr lang="fr-FR"/>
    </a:p>
  </c:txPr>
  <c:externalData r:id="rId1">
    <c:autoUpdate val="0"/>
  </c:externalData>
  <c:userShapes r:id="rId2"/>
</c:chartSpace>
</file>

<file path=ppt/charts/chart9.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barChart>
        <c:barDir val="col"/>
        <c:grouping val="clustered"/>
        <c:varyColors val="0"/>
        <c:ser>
          <c:idx val="0"/>
          <c:order val="0"/>
          <c:tx>
            <c:strRef>
              <c:f>Feuil1!$B$1</c:f>
              <c:strCache>
                <c:ptCount val="1"/>
                <c:pt idx="0">
                  <c:v>Colonne1</c:v>
                </c:pt>
              </c:strCache>
            </c:strRef>
          </c:tx>
          <c:invertIfNegative val="0"/>
          <c:cat>
            <c:strRef>
              <c:f>Feuil1!$A$2:$A$5</c:f>
              <c:strCache>
                <c:ptCount val="4"/>
                <c:pt idx="0">
                  <c:v>3 ans </c:v>
                </c:pt>
                <c:pt idx="1">
                  <c:v>4 ans </c:v>
                </c:pt>
                <c:pt idx="2">
                  <c:v>5 ans </c:v>
                </c:pt>
                <c:pt idx="3">
                  <c:v>7 ans </c:v>
                </c:pt>
              </c:strCache>
            </c:strRef>
          </c:cat>
          <c:val>
            <c:numRef>
              <c:f>Feuil1!$B$2:$B$5</c:f>
              <c:numCache>
                <c:formatCode>General</c:formatCode>
                <c:ptCount val="4"/>
                <c:pt idx="0">
                  <c:v>2.5</c:v>
                </c:pt>
                <c:pt idx="1">
                  <c:v>3.61</c:v>
                </c:pt>
                <c:pt idx="2">
                  <c:v>3.76</c:v>
                </c:pt>
                <c:pt idx="3">
                  <c:v>5.01</c:v>
                </c:pt>
              </c:numCache>
            </c:numRef>
          </c:val>
        </c:ser>
        <c:dLbls>
          <c:showLegendKey val="0"/>
          <c:showVal val="0"/>
          <c:showCatName val="0"/>
          <c:showSerName val="0"/>
          <c:showPercent val="0"/>
          <c:showBubbleSize val="0"/>
        </c:dLbls>
        <c:gapWidth val="150"/>
        <c:axId val="-209008704"/>
        <c:axId val="-206314096"/>
      </c:barChart>
      <c:catAx>
        <c:axId val="-209008704"/>
        <c:scaling>
          <c:orientation val="minMax"/>
        </c:scaling>
        <c:delete val="0"/>
        <c:axPos val="b"/>
        <c:title>
          <c:tx>
            <c:rich>
              <a:bodyPr/>
              <a:lstStyle/>
              <a:p>
                <a:pPr>
                  <a:defRPr sz="1589" b="0" i="0" u="none" strike="noStrike" baseline="0">
                    <a:solidFill>
                      <a:srgbClr val="000000"/>
                    </a:solidFill>
                    <a:latin typeface="Calibri"/>
                    <a:ea typeface="Calibri"/>
                    <a:cs typeface="Calibri"/>
                  </a:defRPr>
                </a:pPr>
                <a:r>
                  <a:rPr lang="fr-FR"/>
                  <a:t>Age</a:t>
                </a:r>
              </a:p>
            </c:rich>
          </c:tx>
          <c:overlay val="0"/>
        </c:title>
        <c:numFmt formatCode="General" sourceLinked="1"/>
        <c:majorTickMark val="out"/>
        <c:minorTickMark val="none"/>
        <c:tickLblPos val="nextTo"/>
        <c:txPr>
          <a:bodyPr/>
          <a:lstStyle/>
          <a:p>
            <a:pPr>
              <a:defRPr sz="1597"/>
            </a:pPr>
            <a:endParaRPr lang="fr-FR"/>
          </a:p>
        </c:txPr>
        <c:crossAx val="-206314096"/>
        <c:crosses val="autoZero"/>
        <c:auto val="1"/>
        <c:lblAlgn val="ctr"/>
        <c:lblOffset val="100"/>
        <c:noMultiLvlLbl val="0"/>
      </c:catAx>
      <c:valAx>
        <c:axId val="-206314096"/>
        <c:scaling>
          <c:orientation val="minMax"/>
        </c:scaling>
        <c:delete val="0"/>
        <c:axPos val="l"/>
        <c:majorGridlines>
          <c:spPr>
            <a:ln>
              <a:solidFill>
                <a:schemeClr val="bg1">
                  <a:lumMod val="95000"/>
                </a:schemeClr>
              </a:solidFill>
            </a:ln>
          </c:spPr>
        </c:majorGridlines>
        <c:title>
          <c:tx>
            <c:rich>
              <a:bodyPr/>
              <a:lstStyle/>
              <a:p>
                <a:pPr>
                  <a:defRPr sz="1589" b="0" i="0" u="none" strike="noStrike" baseline="0">
                    <a:solidFill>
                      <a:srgbClr val="000000"/>
                    </a:solidFill>
                    <a:latin typeface="Calibri"/>
                    <a:ea typeface="Calibri"/>
                    <a:cs typeface="Calibri"/>
                  </a:defRPr>
                </a:pPr>
                <a:r>
                  <a:rPr lang="fr-FR"/>
                  <a:t>Nb. Moy. d‘objets  détournés réutilisés</a:t>
                </a:r>
              </a:p>
            </c:rich>
          </c:tx>
          <c:overlay val="0"/>
        </c:title>
        <c:numFmt formatCode="General" sourceLinked="1"/>
        <c:majorTickMark val="out"/>
        <c:minorTickMark val="none"/>
        <c:tickLblPos val="nextTo"/>
        <c:txPr>
          <a:bodyPr/>
          <a:lstStyle/>
          <a:p>
            <a:pPr>
              <a:defRPr sz="1597"/>
            </a:pPr>
            <a:endParaRPr lang="fr-FR"/>
          </a:p>
        </c:txPr>
        <c:crossAx val="-209008704"/>
        <c:crosses val="autoZero"/>
        <c:crossBetween val="between"/>
        <c:majorUnit val="3"/>
      </c:valAx>
      <c:spPr>
        <a:noFill/>
        <a:ln w="25382">
          <a:noFill/>
        </a:ln>
      </c:spPr>
    </c:plotArea>
    <c:plotVisOnly val="1"/>
    <c:dispBlanksAs val="gap"/>
    <c:showDLblsOverMax val="0"/>
  </c:chart>
  <c:txPr>
    <a:bodyPr/>
    <a:lstStyle/>
    <a:p>
      <a:pPr>
        <a:defRPr sz="1797"/>
      </a:pPr>
      <a:endParaRPr lang="fr-FR"/>
    </a:p>
  </c:txPr>
  <c:externalData r:id="rId1">
    <c:autoUpdate val="0"/>
  </c:externalData>
  <c:userShapes r:id="rId2"/>
</c:chartSpace>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26CF70-E91B-4E71-A03A-77489F74D525}" type="doc">
      <dgm:prSet loTypeId="urn:microsoft.com/office/officeart/2009/layout/CircleArrowProcess" loCatId="process" qsTypeId="urn:microsoft.com/office/officeart/2005/8/quickstyle/simple2" qsCatId="simple" csTypeId="urn:microsoft.com/office/officeart/2005/8/colors/accent2_1" csCatId="accent2" phldr="1"/>
      <dgm:spPr/>
      <dgm:t>
        <a:bodyPr/>
        <a:lstStyle/>
        <a:p>
          <a:endParaRPr lang="fr-FR"/>
        </a:p>
      </dgm:t>
    </dgm:pt>
    <dgm:pt modelId="{4D8CFDCE-5338-482D-B6EC-CC392EFAB46D}">
      <dgm:prSet phldrT="[Texte]"/>
      <dgm:spPr/>
      <dgm:t>
        <a:bodyPr/>
        <a:lstStyle/>
        <a:p>
          <a:r>
            <a:rPr lang="fr-FR" dirty="0" smtClean="0"/>
            <a:t>Niveau sensorimoteur</a:t>
          </a:r>
          <a:endParaRPr lang="fr-FR" dirty="0"/>
        </a:p>
      </dgm:t>
    </dgm:pt>
    <dgm:pt modelId="{8A8DEC88-8C04-4A39-B2D5-DB56294520BC}" type="parTrans" cxnId="{1150A00E-DBF8-4C38-92DF-EBE45F890635}">
      <dgm:prSet/>
      <dgm:spPr/>
      <dgm:t>
        <a:bodyPr/>
        <a:lstStyle/>
        <a:p>
          <a:endParaRPr lang="fr-FR"/>
        </a:p>
      </dgm:t>
    </dgm:pt>
    <dgm:pt modelId="{4C72BE29-CD0C-45C9-9591-694630FCD80A}" type="sibTrans" cxnId="{1150A00E-DBF8-4C38-92DF-EBE45F890635}">
      <dgm:prSet/>
      <dgm:spPr/>
      <dgm:t>
        <a:bodyPr/>
        <a:lstStyle/>
        <a:p>
          <a:endParaRPr lang="fr-FR"/>
        </a:p>
      </dgm:t>
    </dgm:pt>
    <dgm:pt modelId="{8A9450E2-A9E5-4F8E-AA6F-BB5C17977259}">
      <dgm:prSet phldrT="[Texte]"/>
      <dgm:spPr/>
      <dgm:t>
        <a:bodyPr/>
        <a:lstStyle/>
        <a:p>
          <a:r>
            <a:rPr lang="fr-FR" dirty="0" smtClean="0"/>
            <a:t>Niveau conventionnel</a:t>
          </a:r>
          <a:endParaRPr lang="fr-FR" dirty="0"/>
        </a:p>
      </dgm:t>
    </dgm:pt>
    <dgm:pt modelId="{60FC82A3-D7D6-44BE-9D62-EA79AE3B0CAE}" type="parTrans" cxnId="{25CD3B0E-4AC7-4FDE-895E-E2AE64496366}">
      <dgm:prSet/>
      <dgm:spPr/>
      <dgm:t>
        <a:bodyPr/>
        <a:lstStyle/>
        <a:p>
          <a:endParaRPr lang="fr-FR"/>
        </a:p>
      </dgm:t>
    </dgm:pt>
    <dgm:pt modelId="{A395F915-741C-4FF7-B4C3-3DB19813D583}" type="sibTrans" cxnId="{25CD3B0E-4AC7-4FDE-895E-E2AE64496366}">
      <dgm:prSet/>
      <dgm:spPr/>
      <dgm:t>
        <a:bodyPr/>
        <a:lstStyle/>
        <a:p>
          <a:endParaRPr lang="fr-FR"/>
        </a:p>
      </dgm:t>
    </dgm:pt>
    <dgm:pt modelId="{042F4263-D893-43BE-B40C-399374815812}">
      <dgm:prSet phldrT="[Texte]"/>
      <dgm:spPr/>
      <dgm:t>
        <a:bodyPr/>
        <a:lstStyle/>
        <a:p>
          <a:r>
            <a:rPr lang="fr-FR" dirty="0" smtClean="0"/>
            <a:t>Niveau symbolique</a:t>
          </a:r>
          <a:endParaRPr lang="fr-FR" dirty="0"/>
        </a:p>
      </dgm:t>
    </dgm:pt>
    <dgm:pt modelId="{30DE6555-0111-4687-9539-ACD39066CB85}" type="parTrans" cxnId="{9F7FFD62-0792-4397-9BC5-BF2672A74BBE}">
      <dgm:prSet/>
      <dgm:spPr/>
      <dgm:t>
        <a:bodyPr/>
        <a:lstStyle/>
        <a:p>
          <a:endParaRPr lang="fr-FR"/>
        </a:p>
      </dgm:t>
    </dgm:pt>
    <dgm:pt modelId="{8A989716-AA87-4758-B4A5-92980757303C}" type="sibTrans" cxnId="{9F7FFD62-0792-4397-9BC5-BF2672A74BBE}">
      <dgm:prSet/>
      <dgm:spPr/>
      <dgm:t>
        <a:bodyPr/>
        <a:lstStyle/>
        <a:p>
          <a:endParaRPr lang="fr-FR"/>
        </a:p>
      </dgm:t>
    </dgm:pt>
    <dgm:pt modelId="{53BB51F4-5E67-4921-8AB3-7B876FC8E6FF}" type="pres">
      <dgm:prSet presAssocID="{E326CF70-E91B-4E71-A03A-77489F74D525}" presName="Name0" presStyleCnt="0">
        <dgm:presLayoutVars>
          <dgm:chMax val="7"/>
          <dgm:chPref val="7"/>
          <dgm:dir/>
          <dgm:animLvl val="lvl"/>
        </dgm:presLayoutVars>
      </dgm:prSet>
      <dgm:spPr/>
      <dgm:t>
        <a:bodyPr/>
        <a:lstStyle/>
        <a:p>
          <a:endParaRPr lang="fr-FR"/>
        </a:p>
      </dgm:t>
    </dgm:pt>
    <dgm:pt modelId="{A30E5945-9D2B-458D-ABBE-1F04EBB1E77E}" type="pres">
      <dgm:prSet presAssocID="{4D8CFDCE-5338-482D-B6EC-CC392EFAB46D}" presName="Accent1" presStyleCnt="0"/>
      <dgm:spPr/>
    </dgm:pt>
    <dgm:pt modelId="{85315D42-06F0-40DB-927F-B837AAAEF9B3}" type="pres">
      <dgm:prSet presAssocID="{4D8CFDCE-5338-482D-B6EC-CC392EFAB46D}" presName="Accent" presStyleLbl="node1" presStyleIdx="0" presStyleCnt="3" custLinFactNeighborX="-1714" custLinFactNeighborY="-3793"/>
      <dgm:spPr/>
    </dgm:pt>
    <dgm:pt modelId="{149FC541-13EB-4FA1-AEFE-9090D8544983}" type="pres">
      <dgm:prSet presAssocID="{4D8CFDCE-5338-482D-B6EC-CC392EFAB46D}" presName="Parent1" presStyleLbl="revTx" presStyleIdx="0" presStyleCnt="3">
        <dgm:presLayoutVars>
          <dgm:chMax val="1"/>
          <dgm:chPref val="1"/>
          <dgm:bulletEnabled val="1"/>
        </dgm:presLayoutVars>
      </dgm:prSet>
      <dgm:spPr/>
      <dgm:t>
        <a:bodyPr/>
        <a:lstStyle/>
        <a:p>
          <a:endParaRPr lang="fr-FR"/>
        </a:p>
      </dgm:t>
    </dgm:pt>
    <dgm:pt modelId="{1A27346E-20F3-4B73-9B7B-D2A28F4968AD}" type="pres">
      <dgm:prSet presAssocID="{8A9450E2-A9E5-4F8E-AA6F-BB5C17977259}" presName="Accent2" presStyleCnt="0"/>
      <dgm:spPr/>
    </dgm:pt>
    <dgm:pt modelId="{1950458D-0377-4F0A-9750-6D439FAFF801}" type="pres">
      <dgm:prSet presAssocID="{8A9450E2-A9E5-4F8E-AA6F-BB5C17977259}" presName="Accent" presStyleLbl="node1" presStyleIdx="1" presStyleCnt="3"/>
      <dgm:spPr>
        <a:solidFill>
          <a:schemeClr val="accent6">
            <a:lumMod val="75000"/>
          </a:schemeClr>
        </a:solidFill>
      </dgm:spPr>
    </dgm:pt>
    <dgm:pt modelId="{444311AE-C4BB-4E5A-9409-BC30C427B518}" type="pres">
      <dgm:prSet presAssocID="{8A9450E2-A9E5-4F8E-AA6F-BB5C17977259}" presName="Parent2" presStyleLbl="revTx" presStyleIdx="1" presStyleCnt="3">
        <dgm:presLayoutVars>
          <dgm:chMax val="1"/>
          <dgm:chPref val="1"/>
          <dgm:bulletEnabled val="1"/>
        </dgm:presLayoutVars>
      </dgm:prSet>
      <dgm:spPr/>
      <dgm:t>
        <a:bodyPr/>
        <a:lstStyle/>
        <a:p>
          <a:endParaRPr lang="fr-FR"/>
        </a:p>
      </dgm:t>
    </dgm:pt>
    <dgm:pt modelId="{ACC359FB-0D5E-4A5B-AEE0-5C42AA149B23}" type="pres">
      <dgm:prSet presAssocID="{042F4263-D893-43BE-B40C-399374815812}" presName="Accent3" presStyleCnt="0"/>
      <dgm:spPr/>
    </dgm:pt>
    <dgm:pt modelId="{578B2556-6F3A-47FC-8526-9D8A6CE002AB}" type="pres">
      <dgm:prSet presAssocID="{042F4263-D893-43BE-B40C-399374815812}" presName="Accent" presStyleLbl="node1" presStyleIdx="2" presStyleCnt="3"/>
      <dgm:spPr/>
    </dgm:pt>
    <dgm:pt modelId="{566A297C-CAB7-4E1C-8825-DB74640B2145}" type="pres">
      <dgm:prSet presAssocID="{042F4263-D893-43BE-B40C-399374815812}" presName="Parent3" presStyleLbl="revTx" presStyleIdx="2" presStyleCnt="3">
        <dgm:presLayoutVars>
          <dgm:chMax val="1"/>
          <dgm:chPref val="1"/>
          <dgm:bulletEnabled val="1"/>
        </dgm:presLayoutVars>
      </dgm:prSet>
      <dgm:spPr/>
      <dgm:t>
        <a:bodyPr/>
        <a:lstStyle/>
        <a:p>
          <a:endParaRPr lang="fr-FR"/>
        </a:p>
      </dgm:t>
    </dgm:pt>
  </dgm:ptLst>
  <dgm:cxnLst>
    <dgm:cxn modelId="{091F06DC-CEEC-4124-9F6C-018C3EA685BD}" type="presOf" srcId="{042F4263-D893-43BE-B40C-399374815812}" destId="{566A297C-CAB7-4E1C-8825-DB74640B2145}" srcOrd="0" destOrd="0" presId="urn:microsoft.com/office/officeart/2009/layout/CircleArrowProcess"/>
    <dgm:cxn modelId="{25CD3B0E-4AC7-4FDE-895E-E2AE64496366}" srcId="{E326CF70-E91B-4E71-A03A-77489F74D525}" destId="{8A9450E2-A9E5-4F8E-AA6F-BB5C17977259}" srcOrd="1" destOrd="0" parTransId="{60FC82A3-D7D6-44BE-9D62-EA79AE3B0CAE}" sibTransId="{A395F915-741C-4FF7-B4C3-3DB19813D583}"/>
    <dgm:cxn modelId="{1150A00E-DBF8-4C38-92DF-EBE45F890635}" srcId="{E326CF70-E91B-4E71-A03A-77489F74D525}" destId="{4D8CFDCE-5338-482D-B6EC-CC392EFAB46D}" srcOrd="0" destOrd="0" parTransId="{8A8DEC88-8C04-4A39-B2D5-DB56294520BC}" sibTransId="{4C72BE29-CD0C-45C9-9591-694630FCD80A}"/>
    <dgm:cxn modelId="{50872FB3-015E-4D50-8AEA-11BAAEC54154}" type="presOf" srcId="{4D8CFDCE-5338-482D-B6EC-CC392EFAB46D}" destId="{149FC541-13EB-4FA1-AEFE-9090D8544983}" srcOrd="0" destOrd="0" presId="urn:microsoft.com/office/officeart/2009/layout/CircleArrowProcess"/>
    <dgm:cxn modelId="{093F1F82-0F45-4FDB-821A-3F11F191E8CB}" type="presOf" srcId="{E326CF70-E91B-4E71-A03A-77489F74D525}" destId="{53BB51F4-5E67-4921-8AB3-7B876FC8E6FF}" srcOrd="0" destOrd="0" presId="urn:microsoft.com/office/officeart/2009/layout/CircleArrowProcess"/>
    <dgm:cxn modelId="{9F7FFD62-0792-4397-9BC5-BF2672A74BBE}" srcId="{E326CF70-E91B-4E71-A03A-77489F74D525}" destId="{042F4263-D893-43BE-B40C-399374815812}" srcOrd="2" destOrd="0" parTransId="{30DE6555-0111-4687-9539-ACD39066CB85}" sibTransId="{8A989716-AA87-4758-B4A5-92980757303C}"/>
    <dgm:cxn modelId="{B89F08D4-D177-49B9-9E41-E941E0FD076B}" type="presOf" srcId="{8A9450E2-A9E5-4F8E-AA6F-BB5C17977259}" destId="{444311AE-C4BB-4E5A-9409-BC30C427B518}" srcOrd="0" destOrd="0" presId="urn:microsoft.com/office/officeart/2009/layout/CircleArrowProcess"/>
    <dgm:cxn modelId="{583D7DF4-885A-496A-9FDC-198B4671DE02}" type="presParOf" srcId="{53BB51F4-5E67-4921-8AB3-7B876FC8E6FF}" destId="{A30E5945-9D2B-458D-ABBE-1F04EBB1E77E}" srcOrd="0" destOrd="0" presId="urn:microsoft.com/office/officeart/2009/layout/CircleArrowProcess"/>
    <dgm:cxn modelId="{E3D4DCEF-A383-48E3-9036-7368CDC35610}" type="presParOf" srcId="{A30E5945-9D2B-458D-ABBE-1F04EBB1E77E}" destId="{85315D42-06F0-40DB-927F-B837AAAEF9B3}" srcOrd="0" destOrd="0" presId="urn:microsoft.com/office/officeart/2009/layout/CircleArrowProcess"/>
    <dgm:cxn modelId="{5D64EAC7-DC1F-4562-859E-54F28E2C7064}" type="presParOf" srcId="{53BB51F4-5E67-4921-8AB3-7B876FC8E6FF}" destId="{149FC541-13EB-4FA1-AEFE-9090D8544983}" srcOrd="1" destOrd="0" presId="urn:microsoft.com/office/officeart/2009/layout/CircleArrowProcess"/>
    <dgm:cxn modelId="{5E3BAA42-7594-4998-9803-0C8CABD8ACC9}" type="presParOf" srcId="{53BB51F4-5E67-4921-8AB3-7B876FC8E6FF}" destId="{1A27346E-20F3-4B73-9B7B-D2A28F4968AD}" srcOrd="2" destOrd="0" presId="urn:microsoft.com/office/officeart/2009/layout/CircleArrowProcess"/>
    <dgm:cxn modelId="{553E2DB5-A242-4316-8FBB-2BE1F1C77138}" type="presParOf" srcId="{1A27346E-20F3-4B73-9B7B-D2A28F4968AD}" destId="{1950458D-0377-4F0A-9750-6D439FAFF801}" srcOrd="0" destOrd="0" presId="urn:microsoft.com/office/officeart/2009/layout/CircleArrowProcess"/>
    <dgm:cxn modelId="{9A47B53C-452D-451B-A008-79015958E2EB}" type="presParOf" srcId="{53BB51F4-5E67-4921-8AB3-7B876FC8E6FF}" destId="{444311AE-C4BB-4E5A-9409-BC30C427B518}" srcOrd="3" destOrd="0" presId="urn:microsoft.com/office/officeart/2009/layout/CircleArrowProcess"/>
    <dgm:cxn modelId="{49841364-76E2-4E28-BF02-EE41F6112DA5}" type="presParOf" srcId="{53BB51F4-5E67-4921-8AB3-7B876FC8E6FF}" destId="{ACC359FB-0D5E-4A5B-AEE0-5C42AA149B23}" srcOrd="4" destOrd="0" presId="urn:microsoft.com/office/officeart/2009/layout/CircleArrowProcess"/>
    <dgm:cxn modelId="{188A5F08-4567-4777-805E-3E2F7363D5D1}" type="presParOf" srcId="{ACC359FB-0D5E-4A5B-AEE0-5C42AA149B23}" destId="{578B2556-6F3A-47FC-8526-9D8A6CE002AB}" srcOrd="0" destOrd="0" presId="urn:microsoft.com/office/officeart/2009/layout/CircleArrowProcess"/>
    <dgm:cxn modelId="{E98C6C13-7365-4D7E-BB42-316139CB19A8}" type="presParOf" srcId="{53BB51F4-5E67-4921-8AB3-7B876FC8E6FF}" destId="{566A297C-CAB7-4E1C-8825-DB74640B2145}" srcOrd="5"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315D42-06F0-40DB-927F-B837AAAEF9B3}">
      <dsp:nvSpPr>
        <dsp:cNvPr id="0" name=""/>
        <dsp:cNvSpPr/>
      </dsp:nvSpPr>
      <dsp:spPr>
        <a:xfrm>
          <a:off x="794290" y="-47827"/>
          <a:ext cx="1260751" cy="1260943"/>
        </a:xfrm>
        <a:prstGeom prst="circularArrow">
          <a:avLst>
            <a:gd name="adj1" fmla="val 10980"/>
            <a:gd name="adj2" fmla="val 1142322"/>
            <a:gd name="adj3" fmla="val 4500000"/>
            <a:gd name="adj4" fmla="val 10800000"/>
            <a:gd name="adj5" fmla="val 12500"/>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149FC541-13EB-4FA1-AEFE-9090D8544983}">
      <dsp:nvSpPr>
        <dsp:cNvPr id="0" name=""/>
        <dsp:cNvSpPr/>
      </dsp:nvSpPr>
      <dsp:spPr>
        <a:xfrm>
          <a:off x="1094566" y="455238"/>
          <a:ext cx="700575" cy="3502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fr-FR" sz="900" kern="1200" dirty="0" smtClean="0"/>
            <a:t>Niveau sensorimoteur</a:t>
          </a:r>
          <a:endParaRPr lang="fr-FR" sz="900" kern="1200" dirty="0"/>
        </a:p>
      </dsp:txBody>
      <dsp:txXfrm>
        <a:off x="1094566" y="455238"/>
        <a:ext cx="700575" cy="350203"/>
      </dsp:txXfrm>
    </dsp:sp>
    <dsp:sp modelId="{1950458D-0377-4F0A-9750-6D439FAFF801}">
      <dsp:nvSpPr>
        <dsp:cNvPr id="0" name=""/>
        <dsp:cNvSpPr/>
      </dsp:nvSpPr>
      <dsp:spPr>
        <a:xfrm>
          <a:off x="465730" y="724505"/>
          <a:ext cx="1260751" cy="1260943"/>
        </a:xfrm>
        <a:prstGeom prst="leftCircularArrow">
          <a:avLst>
            <a:gd name="adj1" fmla="val 10980"/>
            <a:gd name="adj2" fmla="val 1142322"/>
            <a:gd name="adj3" fmla="val 6300000"/>
            <a:gd name="adj4" fmla="val 18900000"/>
            <a:gd name="adj5" fmla="val 12500"/>
          </a:avLst>
        </a:prstGeom>
        <a:solidFill>
          <a:schemeClr val="accent6">
            <a:lumMod val="7500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444311AE-C4BB-4E5A-9409-BC30C427B518}">
      <dsp:nvSpPr>
        <dsp:cNvPr id="0" name=""/>
        <dsp:cNvSpPr/>
      </dsp:nvSpPr>
      <dsp:spPr>
        <a:xfrm>
          <a:off x="745818" y="1183934"/>
          <a:ext cx="700575" cy="3502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fr-FR" sz="900" kern="1200" dirty="0" smtClean="0"/>
            <a:t>Niveau conventionnel</a:t>
          </a:r>
          <a:endParaRPr lang="fr-FR" sz="900" kern="1200" dirty="0"/>
        </a:p>
      </dsp:txBody>
      <dsp:txXfrm>
        <a:off x="745818" y="1183934"/>
        <a:ext cx="700575" cy="350203"/>
      </dsp:txXfrm>
    </dsp:sp>
    <dsp:sp modelId="{578B2556-6F3A-47FC-8526-9D8A6CE002AB}">
      <dsp:nvSpPr>
        <dsp:cNvPr id="0" name=""/>
        <dsp:cNvSpPr/>
      </dsp:nvSpPr>
      <dsp:spPr>
        <a:xfrm>
          <a:off x="905631" y="1535710"/>
          <a:ext cx="1083180" cy="1083614"/>
        </a:xfrm>
        <a:prstGeom prst="blockArc">
          <a:avLst>
            <a:gd name="adj1" fmla="val 13500000"/>
            <a:gd name="adj2" fmla="val 10800000"/>
            <a:gd name="adj3" fmla="val 12740"/>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566A297C-CAB7-4E1C-8825-DB74640B2145}">
      <dsp:nvSpPr>
        <dsp:cNvPr id="0" name=""/>
        <dsp:cNvSpPr/>
      </dsp:nvSpPr>
      <dsp:spPr>
        <a:xfrm>
          <a:off x="1096224" y="1913678"/>
          <a:ext cx="700575" cy="3502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fr-FR" sz="900" kern="1200" dirty="0" smtClean="0"/>
            <a:t>Niveau symbolique</a:t>
          </a:r>
          <a:endParaRPr lang="fr-FR" sz="900" kern="1200" dirty="0"/>
        </a:p>
      </dsp:txBody>
      <dsp:txXfrm>
        <a:off x="1096224" y="1913678"/>
        <a:ext cx="700575" cy="350203"/>
      </dsp:txXfrm>
    </dsp:sp>
  </dsp:spTree>
</dsp:drawing>
</file>

<file path=ppt/diagrams/layout1.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drawing1.xml.rels><?xml version="1.0" encoding="UTF-8" standalone="yes"?>
<Relationships xmlns="http://schemas.openxmlformats.org/package/2006/relationships"><Relationship Id="rId1" Type="http://schemas.openxmlformats.org/officeDocument/2006/relationships/image" Target="../media/image14.png"/></Relationships>
</file>

<file path=ppt/drawings/drawing1.xml><?xml version="1.0" encoding="utf-8"?>
<c:userShapes xmlns:c="http://schemas.openxmlformats.org/drawingml/2006/chart">
  <cdr:relSizeAnchor xmlns:cdr="http://schemas.openxmlformats.org/drawingml/2006/chartDrawing">
    <cdr:from>
      <cdr:x>0.62275</cdr:x>
      <cdr:y>0</cdr:y>
    </cdr:from>
    <cdr:to>
      <cdr:x>0.83482</cdr:x>
      <cdr:y>0.40818</cdr:y>
    </cdr:to>
    <cdr:pic>
      <cdr:nvPicPr>
        <cdr:cNvPr id="2" name="chart"/>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4315306" y="0"/>
          <a:ext cx="1469543" cy="1546742"/>
        </a:xfrm>
        <a:prstGeom xmlns:a="http://schemas.openxmlformats.org/drawingml/2006/main" prst="rect">
          <a:avLst/>
        </a:prstGeom>
      </cdr:spPr>
    </cdr:pic>
  </cdr:relSizeAnchor>
  <cdr:relSizeAnchor xmlns:cdr="http://schemas.openxmlformats.org/drawingml/2006/chartDrawing">
    <cdr:from>
      <cdr:x>0.82867</cdr:x>
      <cdr:y>0.07733</cdr:y>
    </cdr:from>
    <cdr:to>
      <cdr:x>0.82867</cdr:x>
      <cdr:y>0.0967</cdr:y>
    </cdr:to>
    <cdr:cxnSp macro="">
      <cdr:nvCxnSpPr>
        <cdr:cNvPr id="4" name="Connecteur droit 3"/>
        <cdr:cNvCxnSpPr/>
      </cdr:nvCxnSpPr>
      <cdr:spPr>
        <a:xfrm xmlns:a="http://schemas.openxmlformats.org/drawingml/2006/main">
          <a:off x="5749180" y="287338"/>
          <a:ext cx="0" cy="72453"/>
        </a:xfrm>
        <a:prstGeom xmlns:a="http://schemas.openxmlformats.org/drawingml/2006/main" prst="line">
          <a:avLst/>
        </a:prstGeom>
        <a:ln xmlns:a="http://schemas.openxmlformats.org/drawingml/2006/main" w="15875"/>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2.xml><?xml version="1.0" encoding="utf-8"?>
<c:userShapes xmlns:c="http://schemas.openxmlformats.org/drawingml/2006/chart">
  <cdr:relSizeAnchor xmlns:cdr="http://schemas.openxmlformats.org/drawingml/2006/chartDrawing">
    <cdr:from>
      <cdr:x>0.21171</cdr:x>
      <cdr:y>0.33819</cdr:y>
    </cdr:from>
    <cdr:to>
      <cdr:x>0.508</cdr:x>
      <cdr:y>0.37634</cdr:y>
    </cdr:to>
    <cdr:sp macro="" textlink="">
      <cdr:nvSpPr>
        <cdr:cNvPr id="2" name="Accolade ouvrante 1"/>
        <cdr:cNvSpPr/>
      </cdr:nvSpPr>
      <cdr:spPr>
        <a:xfrm xmlns:a="http://schemas.openxmlformats.org/drawingml/2006/main" rot="5400000">
          <a:off x="1929361" y="552524"/>
          <a:ext cx="147054" cy="1649083"/>
        </a:xfrm>
        <a:prstGeom xmlns:a="http://schemas.openxmlformats.org/drawingml/2006/main" prst="leftBrace">
          <a:avLst>
            <a:gd name="adj1" fmla="val 12082"/>
            <a:gd name="adj2" fmla="val 50000"/>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txBody>
        <a:bodyPr xmlns:a="http://schemas.openxmlformats.org/drawingml/2006/main" vertOverflow="clip" wrap="square">
          <a:noAutofit/>
        </a:bodyPr>
        <a:lstStyle xmlns:a="http://schemas.openxmlformats.org/drawingml/2006/main"/>
        <a:p xmlns:a="http://schemas.openxmlformats.org/drawingml/2006/main">
          <a:endParaRPr lang="fr-FR"/>
        </a:p>
      </cdr:txBody>
    </cdr:sp>
  </cdr:relSizeAnchor>
  <cdr:relSizeAnchor xmlns:cdr="http://schemas.openxmlformats.org/drawingml/2006/chartDrawing">
    <cdr:from>
      <cdr:x>0.35679</cdr:x>
      <cdr:y>0.05872</cdr:y>
    </cdr:from>
    <cdr:to>
      <cdr:x>0.85158</cdr:x>
      <cdr:y>0.05916</cdr:y>
    </cdr:to>
    <cdr:cxnSp macro="">
      <cdr:nvCxnSpPr>
        <cdr:cNvPr id="5" name="Connecteur droit 4"/>
        <cdr:cNvCxnSpPr/>
      </cdr:nvCxnSpPr>
      <cdr:spPr>
        <a:xfrm xmlns:a="http://schemas.openxmlformats.org/drawingml/2006/main" flipH="1" flipV="1">
          <a:off x="1985813" y="220552"/>
          <a:ext cx="2755256" cy="1698"/>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0.8516</cdr:x>
      <cdr:y>0.05754</cdr:y>
    </cdr:from>
    <cdr:to>
      <cdr:x>0.8516</cdr:x>
      <cdr:y>0.07696</cdr:y>
    </cdr:to>
    <cdr:cxnSp macro="">
      <cdr:nvCxnSpPr>
        <cdr:cNvPr id="6" name="Connecteur droit 5"/>
        <cdr:cNvCxnSpPr/>
      </cdr:nvCxnSpPr>
      <cdr:spPr>
        <a:xfrm xmlns:a="http://schemas.openxmlformats.org/drawingml/2006/main">
          <a:off x="3312368" y="216024"/>
          <a:ext cx="0" cy="72008"/>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0.35724</cdr:x>
      <cdr:y>0.05669</cdr:y>
    </cdr:from>
    <cdr:to>
      <cdr:x>0.35767</cdr:x>
      <cdr:y>0.32271</cdr:y>
    </cdr:to>
    <cdr:cxnSp macro="">
      <cdr:nvCxnSpPr>
        <cdr:cNvPr id="7" name="Connecteur droit 6"/>
        <cdr:cNvCxnSpPr/>
      </cdr:nvCxnSpPr>
      <cdr:spPr>
        <a:xfrm xmlns:a="http://schemas.openxmlformats.org/drawingml/2006/main">
          <a:off x="1988344" y="212725"/>
          <a:ext cx="2381" cy="1026319"/>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3.xml><?xml version="1.0" encoding="utf-8"?>
<c:userShapes xmlns:c="http://schemas.openxmlformats.org/drawingml/2006/chart">
  <cdr:relSizeAnchor xmlns:cdr="http://schemas.openxmlformats.org/drawingml/2006/chartDrawing">
    <cdr:from>
      <cdr:x>0.16302</cdr:x>
      <cdr:y>0.58113</cdr:y>
    </cdr:from>
    <cdr:to>
      <cdr:x>0.21064</cdr:x>
      <cdr:y>0.66697</cdr:y>
    </cdr:to>
    <cdr:sp macro="" textlink="">
      <cdr:nvSpPr>
        <cdr:cNvPr id="5" name="Zone de texte 1"/>
        <cdr:cNvSpPr txBox="1"/>
      </cdr:nvSpPr>
      <cdr:spPr>
        <a:xfrm xmlns:a="http://schemas.openxmlformats.org/drawingml/2006/main">
          <a:off x="882072" y="1855848"/>
          <a:ext cx="261257" cy="273132"/>
        </a:xfrm>
        <a:prstGeom xmlns:a="http://schemas.openxmlformats.org/drawingml/2006/main" prst="rect">
          <a:avLst/>
        </a:prstGeom>
      </cdr:spPr>
      <cdr:txBody>
        <a:bodyPr xmlns:a="http://schemas.openxmlformats.org/drawingml/2006/main"/>
        <a:lstStyle xmlns:a="http://schemas.openxmlformats.org/drawingml/2006/main"/>
        <a:p xmlns:a="http://schemas.openxmlformats.org/drawingml/2006/main">
          <a:endParaRPr lang="fr-FR"/>
        </a:p>
      </cdr:txBody>
    </cdr:sp>
  </cdr:relSizeAnchor>
  <cdr:relSizeAnchor xmlns:cdr="http://schemas.openxmlformats.org/drawingml/2006/chartDrawing">
    <cdr:from>
      <cdr:x>0.11359</cdr:x>
      <cdr:y>0.72045</cdr:y>
    </cdr:from>
    <cdr:to>
      <cdr:x>0.16146</cdr:x>
      <cdr:y>0.8058</cdr:y>
    </cdr:to>
    <cdr:sp macro="" textlink="">
      <cdr:nvSpPr>
        <cdr:cNvPr id="8" name="Zone de texte 1"/>
        <cdr:cNvSpPr txBox="1"/>
      </cdr:nvSpPr>
      <cdr:spPr>
        <a:xfrm xmlns:a="http://schemas.openxmlformats.org/drawingml/2006/main">
          <a:off x="612238" y="2298534"/>
          <a:ext cx="261257" cy="273132"/>
        </a:xfrm>
        <a:prstGeom xmlns:a="http://schemas.openxmlformats.org/drawingml/2006/main" prst="rect">
          <a:avLst/>
        </a:prstGeom>
      </cdr:spPr>
      <cdr:txBody>
        <a:bodyPr xmlns:a="http://schemas.openxmlformats.org/drawingml/2006/main"/>
        <a:lstStyle xmlns:a="http://schemas.openxmlformats.org/drawingml/2006/main"/>
        <a:p xmlns:a="http://schemas.openxmlformats.org/drawingml/2006/main">
          <a:endParaRPr lang="fr-FR"/>
        </a:p>
      </cdr:txBody>
    </cdr:sp>
  </cdr:relSizeAnchor>
  <cdr:relSizeAnchor xmlns:cdr="http://schemas.openxmlformats.org/drawingml/2006/chartDrawing">
    <cdr:from>
      <cdr:x>0.88017</cdr:x>
      <cdr:y>0.79095</cdr:y>
    </cdr:from>
    <cdr:to>
      <cdr:x>0.92754</cdr:x>
      <cdr:y>0.8753</cdr:y>
    </cdr:to>
    <cdr:sp macro="" textlink="">
      <cdr:nvSpPr>
        <cdr:cNvPr id="9" name="Zone de texte 1"/>
        <cdr:cNvSpPr txBox="1"/>
      </cdr:nvSpPr>
      <cdr:spPr>
        <a:xfrm xmlns:a="http://schemas.openxmlformats.org/drawingml/2006/main">
          <a:off x="4140723" y="2524153"/>
          <a:ext cx="224281" cy="273154"/>
        </a:xfrm>
        <a:prstGeom xmlns:a="http://schemas.openxmlformats.org/drawingml/2006/main" prst="rect">
          <a:avLst/>
        </a:prstGeom>
      </cdr:spPr>
      <cdr:txBody>
        <a:bodyPr xmlns:a="http://schemas.openxmlformats.org/drawingml/2006/main" wrap="none" rtlCol="0"/>
        <a:lstStyle xmlns:a="http://schemas.openxmlformats.org/drawingml/2006/main"/>
        <a:p xmlns:a="http://schemas.openxmlformats.org/drawingml/2006/main">
          <a:endParaRPr lang="fr-FR"/>
        </a:p>
      </cdr:txBody>
    </cdr:sp>
  </cdr:relSizeAnchor>
  <cdr:relSizeAnchor xmlns:cdr="http://schemas.openxmlformats.org/drawingml/2006/chartDrawing">
    <cdr:from>
      <cdr:x>0.07443</cdr:x>
      <cdr:y>0.67703</cdr:y>
    </cdr:from>
    <cdr:to>
      <cdr:x>0.86552</cdr:x>
      <cdr:y>0.93532</cdr:y>
    </cdr:to>
    <cdr:sp macro="" textlink="">
      <cdr:nvSpPr>
        <cdr:cNvPr id="7" name="Zone de texte 1"/>
        <cdr:cNvSpPr txBox="1"/>
      </cdr:nvSpPr>
      <cdr:spPr>
        <a:xfrm xmlns:a="http://schemas.openxmlformats.org/drawingml/2006/main">
          <a:off x="350875" y="3072809"/>
          <a:ext cx="3793199" cy="1179889"/>
        </a:xfrm>
        <a:prstGeom xmlns:a="http://schemas.openxmlformats.org/drawingml/2006/main" prst="rect">
          <a:avLst/>
        </a:prstGeom>
      </cdr:spPr>
      <cdr:txBody>
        <a:bodyPr xmlns:a="http://schemas.openxmlformats.org/drawingml/2006/main"/>
        <a:lstStyle xmlns:a="http://schemas.openxmlformats.org/drawingml/2006/main"/>
        <a:p xmlns:a="http://schemas.openxmlformats.org/drawingml/2006/main">
          <a:endParaRPr lang="fr-FR"/>
        </a:p>
      </cdr:txBody>
    </cdr:sp>
  </cdr:relSizeAnchor>
  <cdr:relSizeAnchor xmlns:cdr="http://schemas.openxmlformats.org/drawingml/2006/chartDrawing">
    <cdr:from>
      <cdr:x>0.13308</cdr:x>
      <cdr:y>0.69364</cdr:y>
    </cdr:from>
    <cdr:to>
      <cdr:x>0.32328</cdr:x>
      <cdr:y>0.89359</cdr:y>
    </cdr:to>
    <cdr:sp macro="" textlink="">
      <cdr:nvSpPr>
        <cdr:cNvPr id="2" name="Zone de texte 1"/>
        <cdr:cNvSpPr txBox="1"/>
      </cdr:nvSpPr>
      <cdr:spPr>
        <a:xfrm xmlns:a="http://schemas.openxmlformats.org/drawingml/2006/main">
          <a:off x="627321" y="3147238"/>
          <a:ext cx="914400" cy="91440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endParaRPr lang="fr-FR"/>
        </a:p>
      </cdr:txBody>
    </cdr:sp>
  </cdr:relSizeAnchor>
  <cdr:relSizeAnchor xmlns:cdr="http://schemas.openxmlformats.org/drawingml/2006/chartDrawing">
    <cdr:from>
      <cdr:x>0.78438</cdr:x>
      <cdr:y>0.45794</cdr:y>
    </cdr:from>
    <cdr:to>
      <cdr:x>0.84662</cdr:x>
      <cdr:y>0.51548</cdr:y>
    </cdr:to>
    <cdr:sp macro="" textlink="">
      <cdr:nvSpPr>
        <cdr:cNvPr id="4" name="Zone de texte 3"/>
        <cdr:cNvSpPr txBox="1"/>
      </cdr:nvSpPr>
      <cdr:spPr>
        <a:xfrm xmlns:a="http://schemas.openxmlformats.org/drawingml/2006/main">
          <a:off x="5297609" y="1555750"/>
          <a:ext cx="422993" cy="19378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fr-FR" sz="1800" dirty="0"/>
            <a:t>*</a:t>
          </a:r>
        </a:p>
      </cdr:txBody>
    </cdr:sp>
  </cdr:relSizeAnchor>
  <cdr:relSizeAnchor xmlns:cdr="http://schemas.openxmlformats.org/drawingml/2006/chartDrawing">
    <cdr:from>
      <cdr:x>0.64106</cdr:x>
      <cdr:y>0.38443</cdr:y>
    </cdr:from>
    <cdr:to>
      <cdr:x>0.64106</cdr:x>
      <cdr:y>0.6415</cdr:y>
    </cdr:to>
    <cdr:cxnSp macro="">
      <cdr:nvCxnSpPr>
        <cdr:cNvPr id="6" name="Connecteur droit 5"/>
        <cdr:cNvCxnSpPr/>
      </cdr:nvCxnSpPr>
      <cdr:spPr>
        <a:xfrm xmlns:a="http://schemas.openxmlformats.org/drawingml/2006/main">
          <a:off x="4330834" y="1306863"/>
          <a:ext cx="0" cy="869085"/>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0.71019</cdr:x>
      <cdr:y>0.38443</cdr:y>
    </cdr:from>
    <cdr:to>
      <cdr:x>0.71019</cdr:x>
      <cdr:y>0.4312</cdr:y>
    </cdr:to>
    <cdr:cxnSp macro="">
      <cdr:nvCxnSpPr>
        <cdr:cNvPr id="13" name="Connecteur droit 12"/>
        <cdr:cNvCxnSpPr/>
      </cdr:nvCxnSpPr>
      <cdr:spPr>
        <a:xfrm xmlns:a="http://schemas.openxmlformats.org/drawingml/2006/main">
          <a:off x="4795389" y="1306863"/>
          <a:ext cx="0" cy="15804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0.64106</cdr:x>
      <cdr:y>0.38443</cdr:y>
    </cdr:from>
    <cdr:to>
      <cdr:x>0.71019</cdr:x>
      <cdr:y>0.38443</cdr:y>
    </cdr:to>
    <cdr:cxnSp macro="">
      <cdr:nvCxnSpPr>
        <cdr:cNvPr id="16" name="Connecteur droit 15"/>
        <cdr:cNvCxnSpPr/>
      </cdr:nvCxnSpPr>
      <cdr:spPr>
        <a:xfrm xmlns:a="http://schemas.openxmlformats.org/drawingml/2006/main">
          <a:off x="4330834" y="1306863"/>
          <a:ext cx="464555" cy="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0.77458</cdr:x>
      <cdr:y>0.52821</cdr:y>
    </cdr:from>
    <cdr:to>
      <cdr:x>0.77458</cdr:x>
      <cdr:y>0.76252</cdr:y>
    </cdr:to>
    <cdr:cxnSp macro="">
      <cdr:nvCxnSpPr>
        <cdr:cNvPr id="19" name="Connecteur droit 18"/>
        <cdr:cNvCxnSpPr/>
      </cdr:nvCxnSpPr>
      <cdr:spPr>
        <a:xfrm xmlns:a="http://schemas.openxmlformats.org/drawingml/2006/main">
          <a:off x="5231273" y="1792777"/>
          <a:ext cx="0" cy="790064"/>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0.84295</cdr:x>
      <cdr:y>0.52821</cdr:y>
    </cdr:from>
    <cdr:to>
      <cdr:x>0.84295</cdr:x>
      <cdr:y>0.6925</cdr:y>
    </cdr:to>
    <cdr:cxnSp macro="">
      <cdr:nvCxnSpPr>
        <cdr:cNvPr id="20" name="Connecteur droit 19"/>
        <cdr:cNvCxnSpPr/>
      </cdr:nvCxnSpPr>
      <cdr:spPr>
        <a:xfrm xmlns:a="http://schemas.openxmlformats.org/drawingml/2006/main">
          <a:off x="5695760" y="1792777"/>
          <a:ext cx="0" cy="553038"/>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0.77458</cdr:x>
      <cdr:y>0.52821</cdr:y>
    </cdr:from>
    <cdr:to>
      <cdr:x>0.84295</cdr:x>
      <cdr:y>0.52856</cdr:y>
    </cdr:to>
    <cdr:cxnSp macro="">
      <cdr:nvCxnSpPr>
        <cdr:cNvPr id="21" name="Connecteur droit 20"/>
        <cdr:cNvCxnSpPr/>
      </cdr:nvCxnSpPr>
      <cdr:spPr>
        <a:xfrm xmlns:a="http://schemas.openxmlformats.org/drawingml/2006/main" flipV="1">
          <a:off x="5231273" y="1792777"/>
          <a:ext cx="464487" cy="1189"/>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0.65137</cdr:x>
      <cdr:y>0.31417</cdr:y>
    </cdr:from>
    <cdr:to>
      <cdr:x>0.71386</cdr:x>
      <cdr:y>0.37171</cdr:y>
    </cdr:to>
    <cdr:sp macro="" textlink="">
      <cdr:nvSpPr>
        <cdr:cNvPr id="28" name="Zone de texte 3"/>
        <cdr:cNvSpPr txBox="1"/>
      </cdr:nvSpPr>
      <cdr:spPr>
        <a:xfrm xmlns:a="http://schemas.openxmlformats.org/drawingml/2006/main">
          <a:off x="4397238" y="1069871"/>
          <a:ext cx="422993" cy="193779"/>
        </a:xfrm>
        <a:prstGeom xmlns:a="http://schemas.openxmlformats.org/drawingml/2006/main" prst="rect">
          <a:avLst/>
        </a:prstGeom>
      </cdr:spPr>
      <cdr:txBody>
        <a:bodyPr xmlns:a="http://schemas.openxmlformats.org/drawingml/2006/main" wrap="non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fr-FR" sz="1800" dirty="0"/>
            <a:t>*</a:t>
          </a:r>
        </a:p>
      </cdr:txBody>
    </cdr:sp>
  </cdr:relSizeAnchor>
</c:userShapes>
</file>

<file path=ppt/drawings/drawing4.xml><?xml version="1.0" encoding="utf-8"?>
<c:userShapes xmlns:c="http://schemas.openxmlformats.org/drawingml/2006/chart">
  <cdr:relSizeAnchor xmlns:cdr="http://schemas.openxmlformats.org/drawingml/2006/chartDrawing">
    <cdr:from>
      <cdr:x>0.60221</cdr:x>
      <cdr:y>0.56228</cdr:y>
    </cdr:from>
    <cdr:to>
      <cdr:x>0.63699</cdr:x>
      <cdr:y>0.58116</cdr:y>
    </cdr:to>
    <cdr:sp macro="" textlink="">
      <cdr:nvSpPr>
        <cdr:cNvPr id="4" name="Accolade ouvrante 3"/>
        <cdr:cNvSpPr/>
      </cdr:nvSpPr>
      <cdr:spPr>
        <a:xfrm xmlns:a="http://schemas.openxmlformats.org/drawingml/2006/main" rot="5400000">
          <a:off x="4142981" y="1908543"/>
          <a:ext cx="66897" cy="234436"/>
        </a:xfrm>
        <a:prstGeom xmlns:a="http://schemas.openxmlformats.org/drawingml/2006/main" prst="leftBrace">
          <a:avLst>
            <a:gd name="adj1" fmla="val 8333"/>
            <a:gd name="adj2" fmla="val 47775"/>
          </a:avLst>
        </a:prstGeom>
        <a:ln xmlns:a="http://schemas.openxmlformats.org/drawingml/2006/main">
          <a:solidFill>
            <a:schemeClr val="tx1"/>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fr-FR"/>
        </a:p>
      </cdr:txBody>
    </cdr:sp>
  </cdr:relSizeAnchor>
  <cdr:relSizeAnchor xmlns:cdr="http://schemas.openxmlformats.org/drawingml/2006/chartDrawing">
    <cdr:from>
      <cdr:x>0.32924</cdr:x>
      <cdr:y>0.46855</cdr:y>
    </cdr:from>
    <cdr:to>
      <cdr:x>0.32924</cdr:x>
      <cdr:y>0.67549</cdr:y>
    </cdr:to>
    <cdr:cxnSp macro="">
      <cdr:nvCxnSpPr>
        <cdr:cNvPr id="5" name="Connecteur droit 4"/>
        <cdr:cNvCxnSpPr/>
      </cdr:nvCxnSpPr>
      <cdr:spPr>
        <a:xfrm xmlns:a="http://schemas.openxmlformats.org/drawingml/2006/main">
          <a:off x="2214175" y="1656655"/>
          <a:ext cx="0" cy="736794"/>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0.349</cdr:x>
      <cdr:y>0.46855</cdr:y>
    </cdr:from>
    <cdr:to>
      <cdr:x>0.349</cdr:x>
      <cdr:y>0.5563</cdr:y>
    </cdr:to>
    <cdr:cxnSp macro="">
      <cdr:nvCxnSpPr>
        <cdr:cNvPr id="6" name="Connecteur droit 5"/>
        <cdr:cNvCxnSpPr/>
      </cdr:nvCxnSpPr>
      <cdr:spPr>
        <a:xfrm xmlns:a="http://schemas.openxmlformats.org/drawingml/2006/main">
          <a:off x="2345690" y="1656655"/>
          <a:ext cx="0" cy="310925"/>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0.62038</cdr:x>
      <cdr:y>0.11315</cdr:y>
    </cdr:from>
    <cdr:to>
      <cdr:x>0.62048</cdr:x>
      <cdr:y>0.53119</cdr:y>
    </cdr:to>
    <cdr:cxnSp macro="">
      <cdr:nvCxnSpPr>
        <cdr:cNvPr id="7" name="Connecteur droit 6"/>
        <cdr:cNvCxnSpPr/>
      </cdr:nvCxnSpPr>
      <cdr:spPr>
        <a:xfrm xmlns:a="http://schemas.openxmlformats.org/drawingml/2006/main">
          <a:off x="4180035" y="393830"/>
          <a:ext cx="646" cy="1486563"/>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0.66906</cdr:x>
      <cdr:y>0.1118</cdr:y>
    </cdr:from>
    <cdr:to>
      <cdr:x>0.66906</cdr:x>
      <cdr:y>0.13007</cdr:y>
    </cdr:to>
    <cdr:cxnSp macro="">
      <cdr:nvCxnSpPr>
        <cdr:cNvPr id="8" name="Connecteur droit 7"/>
        <cdr:cNvCxnSpPr/>
      </cdr:nvCxnSpPr>
      <cdr:spPr>
        <a:xfrm xmlns:a="http://schemas.openxmlformats.org/drawingml/2006/main">
          <a:off x="4504785" y="389068"/>
          <a:ext cx="0" cy="64736"/>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0.32882</cdr:x>
      <cdr:y>0.46742</cdr:y>
    </cdr:from>
    <cdr:to>
      <cdr:x>0.34921</cdr:x>
      <cdr:y>0.46742</cdr:y>
    </cdr:to>
    <cdr:cxnSp macro="">
      <cdr:nvCxnSpPr>
        <cdr:cNvPr id="12" name="Connecteur droit 11"/>
        <cdr:cNvCxnSpPr/>
      </cdr:nvCxnSpPr>
      <cdr:spPr>
        <a:xfrm xmlns:a="http://schemas.openxmlformats.org/drawingml/2006/main">
          <a:off x="2211387" y="1651793"/>
          <a:ext cx="135731" cy="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0.62063</cdr:x>
      <cdr:y>0.11266</cdr:y>
    </cdr:from>
    <cdr:to>
      <cdr:x>0.66903</cdr:x>
      <cdr:y>0.11266</cdr:y>
    </cdr:to>
    <cdr:cxnSp macro="">
      <cdr:nvCxnSpPr>
        <cdr:cNvPr id="15" name="Connecteur droit 14"/>
        <cdr:cNvCxnSpPr/>
      </cdr:nvCxnSpPr>
      <cdr:spPr>
        <a:xfrm xmlns:a="http://schemas.openxmlformats.org/drawingml/2006/main">
          <a:off x="4178300" y="392112"/>
          <a:ext cx="326231" cy="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5.xml><?xml version="1.0" encoding="utf-8"?>
<c:userShapes xmlns:c="http://schemas.openxmlformats.org/drawingml/2006/chart">
  <cdr:relSizeAnchor xmlns:cdr="http://schemas.openxmlformats.org/drawingml/2006/chartDrawing">
    <cdr:from>
      <cdr:x>0.49549</cdr:x>
      <cdr:y>0.5202</cdr:y>
    </cdr:from>
    <cdr:to>
      <cdr:x>0.56434</cdr:x>
      <cdr:y>0.54291</cdr:y>
    </cdr:to>
    <cdr:sp macro="" textlink="">
      <cdr:nvSpPr>
        <cdr:cNvPr id="3" name="Accolade ouvrante 2"/>
        <cdr:cNvSpPr/>
      </cdr:nvSpPr>
      <cdr:spPr>
        <a:xfrm xmlns:a="http://schemas.openxmlformats.org/drawingml/2006/main" rot="5400000">
          <a:off x="3522946" y="1633188"/>
          <a:ext cx="79267" cy="458010"/>
        </a:xfrm>
        <a:prstGeom xmlns:a="http://schemas.openxmlformats.org/drawingml/2006/main" prst="leftBrace">
          <a:avLst>
            <a:gd name="adj1" fmla="val 24018"/>
            <a:gd name="adj2" fmla="val 50000"/>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txBody>
        <a:bodyPr xmlns:a="http://schemas.openxmlformats.org/drawingml/2006/main" vertOverflow="clip" wrap="square">
          <a:noAutofit/>
        </a:bodyPr>
        <a:lstStyle xmlns:a="http://schemas.openxmlformats.org/drawingml/2006/main"/>
        <a:p xmlns:a="http://schemas.openxmlformats.org/drawingml/2006/main">
          <a:endParaRPr lang="fr-FR"/>
        </a:p>
      </cdr:txBody>
    </cdr:sp>
  </cdr:relSizeAnchor>
  <cdr:relSizeAnchor xmlns:cdr="http://schemas.openxmlformats.org/drawingml/2006/chartDrawing">
    <cdr:from>
      <cdr:x>0.59632</cdr:x>
      <cdr:y>0.30527</cdr:y>
    </cdr:from>
    <cdr:to>
      <cdr:x>0.64712</cdr:x>
      <cdr:y>0.35393</cdr:y>
    </cdr:to>
    <cdr:sp macro="" textlink="">
      <cdr:nvSpPr>
        <cdr:cNvPr id="8" name="Zone de texte 1"/>
        <cdr:cNvSpPr txBox="1"/>
      </cdr:nvSpPr>
      <cdr:spPr>
        <a:xfrm xmlns:a="http://schemas.openxmlformats.org/drawingml/2006/main">
          <a:off x="2809174" y="1574139"/>
          <a:ext cx="237507" cy="249382"/>
        </a:xfrm>
        <a:prstGeom xmlns:a="http://schemas.openxmlformats.org/drawingml/2006/main" prst="rect">
          <a:avLst/>
        </a:prstGeom>
      </cdr:spPr>
      <cdr:txBody>
        <a:bodyPr xmlns:a="http://schemas.openxmlformats.org/drawingml/2006/main"/>
        <a:lstStyle xmlns:a="http://schemas.openxmlformats.org/drawingml/2006/main"/>
        <a:p xmlns:a="http://schemas.openxmlformats.org/drawingml/2006/main">
          <a:endParaRPr lang="fr-FR"/>
        </a:p>
      </cdr:txBody>
    </cdr:sp>
  </cdr:relSizeAnchor>
  <cdr:relSizeAnchor xmlns:cdr="http://schemas.openxmlformats.org/drawingml/2006/chartDrawing">
    <cdr:from>
      <cdr:x>0.12446</cdr:x>
      <cdr:y>0.06643</cdr:y>
    </cdr:from>
    <cdr:to>
      <cdr:x>0.12446</cdr:x>
      <cdr:y>0.48242</cdr:y>
    </cdr:to>
    <cdr:cxnSp macro="">
      <cdr:nvCxnSpPr>
        <cdr:cNvPr id="9" name="Connecteur droit 8"/>
        <cdr:cNvCxnSpPr/>
      </cdr:nvCxnSpPr>
      <cdr:spPr>
        <a:xfrm xmlns:a="http://schemas.openxmlformats.org/drawingml/2006/main">
          <a:off x="936104" y="216024"/>
          <a:ext cx="0" cy="1302158"/>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0.62076</cdr:x>
      <cdr:y>0.54131</cdr:y>
    </cdr:from>
    <cdr:to>
      <cdr:x>0.69119</cdr:x>
      <cdr:y>0.55701</cdr:y>
    </cdr:to>
    <cdr:sp macro="" textlink="">
      <cdr:nvSpPr>
        <cdr:cNvPr id="10" name="Accolade ouvrante 9"/>
        <cdr:cNvSpPr/>
      </cdr:nvSpPr>
      <cdr:spPr>
        <a:xfrm xmlns:a="http://schemas.openxmlformats.org/drawingml/2006/main" rot="5400000">
          <a:off x="4375020" y="1690024"/>
          <a:ext cx="54516" cy="468596"/>
        </a:xfrm>
        <a:prstGeom xmlns:a="http://schemas.openxmlformats.org/drawingml/2006/main" prst="leftBrace">
          <a:avLst>
            <a:gd name="adj1" fmla="val 24018"/>
            <a:gd name="adj2" fmla="val 50000"/>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txBody>
        <a:bodyPr xmlns:a="http://schemas.openxmlformats.org/drawingml/2006/main" vertOverflow="clip" wrap="square">
          <a:noAutofit/>
        </a:bodyPr>
        <a:lstStyle xmlns:a="http://schemas.openxmlformats.org/drawingml/2006/main"/>
        <a:p xmlns:a="http://schemas.openxmlformats.org/drawingml/2006/main">
          <a:endParaRPr lang="fr-FR"/>
        </a:p>
      </cdr:txBody>
    </cdr:sp>
  </cdr:relSizeAnchor>
  <cdr:relSizeAnchor xmlns:cdr="http://schemas.openxmlformats.org/drawingml/2006/chartDrawing">
    <cdr:from>
      <cdr:x>0.75172</cdr:x>
      <cdr:y>0.63145</cdr:y>
    </cdr:from>
    <cdr:to>
      <cdr:x>0.81188</cdr:x>
      <cdr:y>0.64605</cdr:y>
    </cdr:to>
    <cdr:sp macro="" textlink="">
      <cdr:nvSpPr>
        <cdr:cNvPr id="11" name="Accolade ouvrante 10"/>
        <cdr:cNvSpPr/>
      </cdr:nvSpPr>
      <cdr:spPr>
        <a:xfrm xmlns:a="http://schemas.openxmlformats.org/drawingml/2006/main" rot="5400000">
          <a:off x="5216742" y="2036187"/>
          <a:ext cx="50644" cy="399771"/>
        </a:xfrm>
        <a:prstGeom xmlns:a="http://schemas.openxmlformats.org/drawingml/2006/main" prst="leftBrace">
          <a:avLst>
            <a:gd name="adj1" fmla="val 24018"/>
            <a:gd name="adj2" fmla="val 50000"/>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txBody>
        <a:bodyPr xmlns:a="http://schemas.openxmlformats.org/drawingml/2006/main" vertOverflow="clip" wrap="square">
          <a:noAutofit/>
        </a:bodyPr>
        <a:lstStyle xmlns:a="http://schemas.openxmlformats.org/drawingml/2006/main"/>
        <a:p xmlns:a="http://schemas.openxmlformats.org/drawingml/2006/main">
          <a:endParaRPr lang="fr-FR"/>
        </a:p>
      </cdr:txBody>
    </cdr:sp>
  </cdr:relSizeAnchor>
  <cdr:relSizeAnchor xmlns:cdr="http://schemas.openxmlformats.org/drawingml/2006/chartDrawing">
    <cdr:from>
      <cdr:x>0.17447</cdr:x>
      <cdr:y>0.06643</cdr:y>
    </cdr:from>
    <cdr:to>
      <cdr:x>0.17447</cdr:x>
      <cdr:y>0.13536</cdr:y>
    </cdr:to>
    <cdr:cxnSp macro="">
      <cdr:nvCxnSpPr>
        <cdr:cNvPr id="12" name="Connecteur droit 11"/>
        <cdr:cNvCxnSpPr/>
      </cdr:nvCxnSpPr>
      <cdr:spPr>
        <a:xfrm xmlns:a="http://schemas.openxmlformats.org/drawingml/2006/main">
          <a:off x="1296144" y="216024"/>
          <a:ext cx="0" cy="216024"/>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0.12446</cdr:x>
      <cdr:y>0.06643</cdr:y>
    </cdr:from>
    <cdr:to>
      <cdr:x>0.17447</cdr:x>
      <cdr:y>0.06643</cdr:y>
    </cdr:to>
    <cdr:cxnSp macro="">
      <cdr:nvCxnSpPr>
        <cdr:cNvPr id="13" name="Connecteur droit 12"/>
        <cdr:cNvCxnSpPr/>
      </cdr:nvCxnSpPr>
      <cdr:spPr>
        <a:xfrm xmlns:a="http://schemas.openxmlformats.org/drawingml/2006/main" flipH="1">
          <a:off x="936104" y="216024"/>
          <a:ext cx="360040" cy="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0.52832</cdr:x>
      <cdr:y>0.05108</cdr:y>
    </cdr:from>
    <cdr:to>
      <cdr:x>0.52893</cdr:x>
      <cdr:y>0.50856</cdr:y>
    </cdr:to>
    <cdr:cxnSp macro="">
      <cdr:nvCxnSpPr>
        <cdr:cNvPr id="16" name="Connecteur droit 15"/>
        <cdr:cNvCxnSpPr/>
      </cdr:nvCxnSpPr>
      <cdr:spPr>
        <a:xfrm xmlns:a="http://schemas.openxmlformats.org/drawingml/2006/main">
          <a:off x="3553618" y="187325"/>
          <a:ext cx="4041" cy="1594148"/>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0.57443</cdr:x>
      <cdr:y>0.05176</cdr:y>
    </cdr:from>
    <cdr:to>
      <cdr:x>0.57467</cdr:x>
      <cdr:y>0.12406</cdr:y>
    </cdr:to>
    <cdr:cxnSp macro="">
      <cdr:nvCxnSpPr>
        <cdr:cNvPr id="17" name="Connecteur droit 16"/>
        <cdr:cNvCxnSpPr/>
      </cdr:nvCxnSpPr>
      <cdr:spPr>
        <a:xfrm xmlns:a="http://schemas.openxmlformats.org/drawingml/2006/main" flipH="1">
          <a:off x="3859217" y="189706"/>
          <a:ext cx="1583" cy="252521"/>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0.52787</cdr:x>
      <cdr:y>0.05294</cdr:y>
    </cdr:from>
    <cdr:to>
      <cdr:x>0.57467</cdr:x>
      <cdr:y>0.05294</cdr:y>
    </cdr:to>
    <cdr:cxnSp macro="">
      <cdr:nvCxnSpPr>
        <cdr:cNvPr id="18" name="Connecteur droit 17"/>
        <cdr:cNvCxnSpPr/>
      </cdr:nvCxnSpPr>
      <cdr:spPr>
        <a:xfrm xmlns:a="http://schemas.openxmlformats.org/drawingml/2006/main" flipH="1">
          <a:off x="3550574" y="193002"/>
          <a:ext cx="310226" cy="1"/>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0.65569</cdr:x>
      <cdr:y>0.11256</cdr:y>
    </cdr:from>
    <cdr:to>
      <cdr:x>0.65569</cdr:x>
      <cdr:y>0.52726</cdr:y>
    </cdr:to>
    <cdr:cxnSp macro="">
      <cdr:nvCxnSpPr>
        <cdr:cNvPr id="19" name="Connecteur droit 18"/>
        <cdr:cNvCxnSpPr/>
      </cdr:nvCxnSpPr>
      <cdr:spPr>
        <a:xfrm xmlns:a="http://schemas.openxmlformats.org/drawingml/2006/main">
          <a:off x="4402080" y="401638"/>
          <a:ext cx="0" cy="1445836"/>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0.70417</cdr:x>
      <cdr:y>0.11281</cdr:y>
    </cdr:from>
    <cdr:to>
      <cdr:x>0.70441</cdr:x>
      <cdr:y>0.23889</cdr:y>
    </cdr:to>
    <cdr:cxnSp macro="">
      <cdr:nvCxnSpPr>
        <cdr:cNvPr id="20" name="Connecteur droit 19"/>
        <cdr:cNvCxnSpPr/>
      </cdr:nvCxnSpPr>
      <cdr:spPr>
        <a:xfrm xmlns:a="http://schemas.openxmlformats.org/drawingml/2006/main">
          <a:off x="4723587" y="402515"/>
          <a:ext cx="1606" cy="439654"/>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0.65522</cdr:x>
      <cdr:y>0.11323</cdr:y>
    </cdr:from>
    <cdr:to>
      <cdr:x>0.70406</cdr:x>
      <cdr:y>0.11329</cdr:y>
    </cdr:to>
    <cdr:cxnSp macro="">
      <cdr:nvCxnSpPr>
        <cdr:cNvPr id="21" name="Connecteur droit 20"/>
        <cdr:cNvCxnSpPr/>
      </cdr:nvCxnSpPr>
      <cdr:spPr>
        <a:xfrm xmlns:a="http://schemas.openxmlformats.org/drawingml/2006/main" flipH="1">
          <a:off x="4398902" y="404019"/>
          <a:ext cx="323910" cy="182"/>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0.78087</cdr:x>
      <cdr:y>0.15287</cdr:y>
    </cdr:from>
    <cdr:to>
      <cdr:x>0.78087</cdr:x>
      <cdr:y>0.61292</cdr:y>
    </cdr:to>
    <cdr:cxnSp macro="">
      <cdr:nvCxnSpPr>
        <cdr:cNvPr id="22" name="Connecteur droit 21"/>
        <cdr:cNvCxnSpPr/>
      </cdr:nvCxnSpPr>
      <cdr:spPr>
        <a:xfrm xmlns:a="http://schemas.openxmlformats.org/drawingml/2006/main">
          <a:off x="5235820" y="542142"/>
          <a:ext cx="0" cy="1604113"/>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0.82951</cdr:x>
      <cdr:y>0.15287</cdr:y>
    </cdr:from>
    <cdr:to>
      <cdr:x>0.82951</cdr:x>
      <cdr:y>0.39114</cdr:y>
    </cdr:to>
    <cdr:cxnSp macro="">
      <cdr:nvCxnSpPr>
        <cdr:cNvPr id="23" name="Connecteur droit 22"/>
        <cdr:cNvCxnSpPr/>
      </cdr:nvCxnSpPr>
      <cdr:spPr>
        <a:xfrm xmlns:a="http://schemas.openxmlformats.org/drawingml/2006/main">
          <a:off x="5558421" y="542141"/>
          <a:ext cx="0" cy="830271"/>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0.78079</cdr:x>
      <cdr:y>0.15475</cdr:y>
    </cdr:from>
    <cdr:to>
      <cdr:x>0.8303</cdr:x>
      <cdr:y>0.15475</cdr:y>
    </cdr:to>
    <cdr:cxnSp macro="">
      <cdr:nvCxnSpPr>
        <cdr:cNvPr id="24" name="Connecteur droit 23"/>
        <cdr:cNvCxnSpPr/>
      </cdr:nvCxnSpPr>
      <cdr:spPr>
        <a:xfrm xmlns:a="http://schemas.openxmlformats.org/drawingml/2006/main" flipH="1">
          <a:off x="5231978" y="546111"/>
          <a:ext cx="331759" cy="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6.xml><?xml version="1.0" encoding="utf-8"?>
<c:userShapes xmlns:c="http://schemas.openxmlformats.org/drawingml/2006/chart">
  <cdr:relSizeAnchor xmlns:cdr="http://schemas.openxmlformats.org/drawingml/2006/chartDrawing">
    <cdr:from>
      <cdr:x>0.47029</cdr:x>
      <cdr:y>0.23529</cdr:y>
    </cdr:from>
    <cdr:to>
      <cdr:x>0.61045</cdr:x>
      <cdr:y>0.25718</cdr:y>
    </cdr:to>
    <cdr:sp macro="" textlink="">
      <cdr:nvSpPr>
        <cdr:cNvPr id="3" name="Accolade ouvrante 2"/>
        <cdr:cNvSpPr/>
      </cdr:nvSpPr>
      <cdr:spPr>
        <a:xfrm xmlns:a="http://schemas.openxmlformats.org/drawingml/2006/main" rot="5400000">
          <a:off x="3265400" y="615394"/>
          <a:ext cx="94004" cy="864076"/>
        </a:xfrm>
        <a:prstGeom xmlns:a="http://schemas.openxmlformats.org/drawingml/2006/main" prst="leftBrace">
          <a:avLst>
            <a:gd name="adj1" fmla="val 26065"/>
            <a:gd name="adj2" fmla="val 50045"/>
          </a:avLst>
        </a:prstGeom>
        <a:ln xmlns:a="http://schemas.openxmlformats.org/drawingml/2006/mai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fr-FR"/>
        </a:p>
      </cdr:txBody>
    </cdr:sp>
  </cdr:relSizeAnchor>
  <cdr:relSizeAnchor xmlns:cdr="http://schemas.openxmlformats.org/drawingml/2006/chartDrawing">
    <cdr:from>
      <cdr:x>0.35315</cdr:x>
      <cdr:y>0.13084</cdr:y>
    </cdr:from>
    <cdr:to>
      <cdr:x>0.41172</cdr:x>
      <cdr:y>0.23952</cdr:y>
    </cdr:to>
    <cdr:sp macro="" textlink="">
      <cdr:nvSpPr>
        <cdr:cNvPr id="4" name="ZoneTexte 3"/>
        <cdr:cNvSpPr txBox="1"/>
      </cdr:nvSpPr>
      <cdr:spPr>
        <a:xfrm xmlns:a="http://schemas.openxmlformats.org/drawingml/2006/main">
          <a:off x="2160265" y="556264"/>
          <a:ext cx="360060" cy="462141"/>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fr-FR" sz="2400" dirty="0" smtClean="0"/>
            <a:t>*</a:t>
          </a:r>
          <a:endParaRPr lang="fr-FR" sz="2400" dirty="0"/>
        </a:p>
      </cdr:txBody>
    </cdr:sp>
  </cdr:relSizeAnchor>
  <cdr:relSizeAnchor xmlns:cdr="http://schemas.openxmlformats.org/drawingml/2006/chartDrawing">
    <cdr:from>
      <cdr:x>0.2301</cdr:x>
      <cdr:y>0.20353</cdr:y>
    </cdr:from>
    <cdr:to>
      <cdr:x>0.2301</cdr:x>
      <cdr:y>0.47956</cdr:y>
    </cdr:to>
    <cdr:cxnSp macro="">
      <cdr:nvCxnSpPr>
        <cdr:cNvPr id="6" name="Connecteur droit 5"/>
        <cdr:cNvCxnSpPr/>
      </cdr:nvCxnSpPr>
      <cdr:spPr>
        <a:xfrm xmlns:a="http://schemas.openxmlformats.org/drawingml/2006/main">
          <a:off x="1403913" y="865368"/>
          <a:ext cx="0" cy="1234414"/>
        </a:xfrm>
        <a:prstGeom xmlns:a="http://schemas.openxmlformats.org/drawingml/2006/main" prst="line">
          <a:avLst/>
        </a:prstGeom>
        <a:ln xmlns:a="http://schemas.openxmlformats.org/drawingml/2006/main">
          <a:solidFill>
            <a:schemeClr val="tx1"/>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0.23026</cdr:x>
      <cdr:y>0.20353</cdr:y>
    </cdr:from>
    <cdr:to>
      <cdr:x>0.5406</cdr:x>
      <cdr:y>0.20353</cdr:y>
    </cdr:to>
    <cdr:cxnSp macro="">
      <cdr:nvCxnSpPr>
        <cdr:cNvPr id="9" name="Connecteur droit 8"/>
        <cdr:cNvCxnSpPr/>
      </cdr:nvCxnSpPr>
      <cdr:spPr>
        <a:xfrm xmlns:a="http://schemas.openxmlformats.org/drawingml/2006/main">
          <a:off x="1404938" y="865368"/>
          <a:ext cx="1907381" cy="0"/>
        </a:xfrm>
        <a:prstGeom xmlns:a="http://schemas.openxmlformats.org/drawingml/2006/main" prst="line">
          <a:avLst/>
        </a:prstGeom>
        <a:ln xmlns:a="http://schemas.openxmlformats.org/drawingml/2006/main">
          <a:solidFill>
            <a:schemeClr val="tx1"/>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0.54052</cdr:x>
      <cdr:y>0.20226</cdr:y>
    </cdr:from>
    <cdr:to>
      <cdr:x>0.54052</cdr:x>
      <cdr:y>0.22252</cdr:y>
    </cdr:to>
    <cdr:cxnSp macro="">
      <cdr:nvCxnSpPr>
        <cdr:cNvPr id="13" name="Connecteur droit 12"/>
        <cdr:cNvCxnSpPr/>
      </cdr:nvCxnSpPr>
      <cdr:spPr>
        <a:xfrm xmlns:a="http://schemas.openxmlformats.org/drawingml/2006/main">
          <a:off x="3311800" y="859631"/>
          <a:ext cx="0" cy="86698"/>
        </a:xfrm>
        <a:prstGeom xmlns:a="http://schemas.openxmlformats.org/drawingml/2006/main" prst="line">
          <a:avLst/>
        </a:prstGeom>
        <a:ln xmlns:a="http://schemas.openxmlformats.org/drawingml/2006/main">
          <a:solidFill>
            <a:schemeClr val="tx1"/>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drawings/drawing7.xml><?xml version="1.0" encoding="utf-8"?>
<c:userShapes xmlns:c="http://schemas.openxmlformats.org/drawingml/2006/chart">
  <cdr:relSizeAnchor xmlns:cdr="http://schemas.openxmlformats.org/drawingml/2006/chartDrawing">
    <cdr:from>
      <cdr:x>0.19765</cdr:x>
      <cdr:y>0</cdr:y>
    </cdr:from>
    <cdr:to>
      <cdr:x>0.31934</cdr:x>
      <cdr:y>0.78</cdr:y>
    </cdr:to>
    <cdr:sp macro="" textlink="">
      <cdr:nvSpPr>
        <cdr:cNvPr id="2" name="Ellipse 1"/>
        <cdr:cNvSpPr/>
      </cdr:nvSpPr>
      <cdr:spPr>
        <a:xfrm xmlns:a="http://schemas.openxmlformats.org/drawingml/2006/main">
          <a:off x="1543571" y="0"/>
          <a:ext cx="914400" cy="2808312"/>
        </a:xfrm>
        <a:prstGeom xmlns:a="http://schemas.openxmlformats.org/drawingml/2006/main" prst="ellipse">
          <a:avLst/>
        </a:prstGeom>
        <a:noFill xmlns:a="http://schemas.openxmlformats.org/drawingml/2006/main"/>
      </cdr:spPr>
      <cdr:style>
        <a:lnRef xmlns:a="http://schemas.openxmlformats.org/drawingml/2006/main" idx="2">
          <a:schemeClr val="dk1"/>
        </a:lnRef>
        <a:fillRef xmlns:a="http://schemas.openxmlformats.org/drawingml/2006/main" idx="1">
          <a:schemeClr val="lt1"/>
        </a:fillRef>
        <a:effectRef xmlns:a="http://schemas.openxmlformats.org/drawingml/2006/main" idx="0">
          <a:schemeClr val="dk1"/>
        </a:effectRef>
        <a:fontRef xmlns:a="http://schemas.openxmlformats.org/drawingml/2006/main" idx="minor">
          <a:schemeClr val="dk1"/>
        </a:fontRef>
      </cdr:style>
      <cdr:txBody>
        <a:bodyPr xmlns:a="http://schemas.openxmlformats.org/drawingml/2006/main" vertOverflow="clip"/>
        <a:lstStyle xmlns:a="http://schemas.openxmlformats.org/drawingml/2006/main"/>
        <a:p xmlns:a="http://schemas.openxmlformats.org/drawingml/2006/main">
          <a:endParaRPr lang="fr-FR"/>
        </a:p>
      </cdr:txBody>
    </cdr:sp>
  </cdr:relSizeAnchor>
  <cdr:relSizeAnchor xmlns:cdr="http://schemas.openxmlformats.org/drawingml/2006/chartDrawing">
    <cdr:from>
      <cdr:x>0.64952</cdr:x>
      <cdr:y>0</cdr:y>
    </cdr:from>
    <cdr:to>
      <cdr:x>0.77171</cdr:x>
      <cdr:y>0.78</cdr:y>
    </cdr:to>
    <cdr:sp macro="" textlink="">
      <cdr:nvSpPr>
        <cdr:cNvPr id="3" name="Ellipse 2"/>
        <cdr:cNvSpPr/>
      </cdr:nvSpPr>
      <cdr:spPr>
        <a:xfrm xmlns:a="http://schemas.openxmlformats.org/drawingml/2006/main">
          <a:off x="4927947" y="0"/>
          <a:ext cx="914400" cy="2808312"/>
        </a:xfrm>
        <a:prstGeom xmlns:a="http://schemas.openxmlformats.org/drawingml/2006/main" prst="ellipse">
          <a:avLst/>
        </a:prstGeom>
        <a:noFill xmlns:a="http://schemas.openxmlformats.org/drawingml/2006/main"/>
      </cdr:spPr>
      <cdr:style>
        <a:lnRef xmlns:a="http://schemas.openxmlformats.org/drawingml/2006/main" idx="2">
          <a:schemeClr val="dk1"/>
        </a:lnRef>
        <a:fillRef xmlns:a="http://schemas.openxmlformats.org/drawingml/2006/main" idx="1">
          <a:schemeClr val="lt1"/>
        </a:fillRef>
        <a:effectRef xmlns:a="http://schemas.openxmlformats.org/drawingml/2006/main" idx="0">
          <a:schemeClr val="dk1"/>
        </a:effectRef>
        <a:fontRef xmlns:a="http://schemas.openxmlformats.org/drawingml/2006/main" idx="minor">
          <a:schemeClr val="dk1"/>
        </a:fontRef>
      </cdr:style>
      <cdr:txBody>
        <a:bodyPr xmlns:a="http://schemas.openxmlformats.org/drawingml/2006/main"/>
        <a:lstStyle xmlns:a="http://schemas.openxmlformats.org/drawingml/2006/main"/>
        <a:p xmlns:a="http://schemas.openxmlformats.org/drawingml/2006/main">
          <a:endParaRPr lang="fr-FR"/>
        </a:p>
      </cdr:txBody>
    </cdr:sp>
  </cdr:relSizeAnchor>
</c:userShapes>
</file>

<file path=ppt/drawings/drawing8.xml><?xml version="1.0" encoding="utf-8"?>
<c:userShapes xmlns:c="http://schemas.openxmlformats.org/drawingml/2006/chart">
  <cdr:relSizeAnchor xmlns:cdr="http://schemas.openxmlformats.org/drawingml/2006/chartDrawing">
    <cdr:from>
      <cdr:x>0.23408</cdr:x>
      <cdr:y>0.40776</cdr:y>
    </cdr:from>
    <cdr:to>
      <cdr:x>0.29941</cdr:x>
      <cdr:y>0.47865</cdr:y>
    </cdr:to>
    <cdr:sp macro="" textlink="">
      <cdr:nvSpPr>
        <cdr:cNvPr id="3" name="Zone de texte 1"/>
        <cdr:cNvSpPr txBox="1"/>
      </cdr:nvSpPr>
      <cdr:spPr>
        <a:xfrm xmlns:a="http://schemas.openxmlformats.org/drawingml/2006/main">
          <a:off x="1083954" y="1309584"/>
          <a:ext cx="308758" cy="225631"/>
        </a:xfrm>
        <a:prstGeom xmlns:a="http://schemas.openxmlformats.org/drawingml/2006/main" prst="rect">
          <a:avLst/>
        </a:prstGeom>
      </cdr:spPr>
      <cdr:txBody>
        <a:bodyPr xmlns:a="http://schemas.openxmlformats.org/drawingml/2006/main"/>
        <a:lstStyle xmlns:a="http://schemas.openxmlformats.org/drawingml/2006/main"/>
        <a:p xmlns:a="http://schemas.openxmlformats.org/drawingml/2006/main">
          <a:endParaRPr lang="fr-FR"/>
        </a:p>
      </cdr:txBody>
    </cdr:sp>
  </cdr:relSizeAnchor>
  <cdr:relSizeAnchor xmlns:cdr="http://schemas.openxmlformats.org/drawingml/2006/chartDrawing">
    <cdr:from>
      <cdr:x>0.29588</cdr:x>
      <cdr:y>0.09979</cdr:y>
    </cdr:from>
    <cdr:to>
      <cdr:x>0.29588</cdr:x>
      <cdr:y>0.36395</cdr:y>
    </cdr:to>
    <cdr:cxnSp macro="">
      <cdr:nvCxnSpPr>
        <cdr:cNvPr id="4" name="Connecteur droit 3"/>
        <cdr:cNvCxnSpPr/>
      </cdr:nvCxnSpPr>
      <cdr:spPr>
        <a:xfrm xmlns:a="http://schemas.openxmlformats.org/drawingml/2006/main">
          <a:off x="1097601" y="360040"/>
          <a:ext cx="0" cy="93204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0.87377</cdr:x>
      <cdr:y>0.09928</cdr:y>
    </cdr:from>
    <cdr:to>
      <cdr:x>0.87391</cdr:x>
      <cdr:y>0.13622</cdr:y>
    </cdr:to>
    <cdr:cxnSp macro="">
      <cdr:nvCxnSpPr>
        <cdr:cNvPr id="7" name="Connecteur droit 6"/>
        <cdr:cNvCxnSpPr/>
      </cdr:nvCxnSpPr>
      <cdr:spPr>
        <a:xfrm xmlns:a="http://schemas.openxmlformats.org/drawingml/2006/main">
          <a:off x="4464050" y="379412"/>
          <a:ext cx="719" cy="138061"/>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0.29588</cdr:x>
      <cdr:y>0.09979</cdr:y>
    </cdr:from>
    <cdr:to>
      <cdr:x>0.87391</cdr:x>
      <cdr:y>0.09979</cdr:y>
    </cdr:to>
    <cdr:cxnSp macro="">
      <cdr:nvCxnSpPr>
        <cdr:cNvPr id="5" name="Connecteur droit 4"/>
        <cdr:cNvCxnSpPr/>
      </cdr:nvCxnSpPr>
      <cdr:spPr>
        <a:xfrm xmlns:a="http://schemas.openxmlformats.org/drawingml/2006/main" flipV="1">
          <a:off x="1498873" y="381321"/>
          <a:ext cx="2965896" cy="1"/>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9.xml><?xml version="1.0" encoding="utf-8"?>
<c:userShapes xmlns:c="http://schemas.openxmlformats.org/drawingml/2006/chart">
  <cdr:relSizeAnchor xmlns:cdr="http://schemas.openxmlformats.org/drawingml/2006/chartDrawing">
    <cdr:from>
      <cdr:x>0.64088</cdr:x>
      <cdr:y>0.15588</cdr:y>
    </cdr:from>
    <cdr:to>
      <cdr:x>0.64088</cdr:x>
      <cdr:y>0.22127</cdr:y>
    </cdr:to>
    <cdr:cxnSp macro="">
      <cdr:nvCxnSpPr>
        <cdr:cNvPr id="2" name="Connecteur droit 1"/>
        <cdr:cNvCxnSpPr/>
      </cdr:nvCxnSpPr>
      <cdr:spPr>
        <a:xfrm xmlns:a="http://schemas.openxmlformats.org/drawingml/2006/main">
          <a:off x="4275362" y="577850"/>
          <a:ext cx="0" cy="256167"/>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0.54499</cdr:x>
      <cdr:y>0.15588</cdr:y>
    </cdr:from>
    <cdr:to>
      <cdr:x>0.64088</cdr:x>
      <cdr:y>0.15588</cdr:y>
    </cdr:to>
    <cdr:cxnSp macro="">
      <cdr:nvCxnSpPr>
        <cdr:cNvPr id="3" name="Connecteur droit 2"/>
        <cdr:cNvCxnSpPr/>
      </cdr:nvCxnSpPr>
      <cdr:spPr>
        <a:xfrm xmlns:a="http://schemas.openxmlformats.org/drawingml/2006/main" flipH="1">
          <a:off x="3636168" y="577850"/>
          <a:ext cx="639194" cy="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0.54499</cdr:x>
      <cdr:y>0.15588</cdr:y>
    </cdr:from>
    <cdr:to>
      <cdr:x>0.54499</cdr:x>
      <cdr:y>0.69598</cdr:y>
    </cdr:to>
    <cdr:cxnSp macro="">
      <cdr:nvCxnSpPr>
        <cdr:cNvPr id="4" name="Connecteur droit 3"/>
        <cdr:cNvCxnSpPr/>
      </cdr:nvCxnSpPr>
      <cdr:spPr>
        <a:xfrm xmlns:a="http://schemas.openxmlformats.org/drawingml/2006/main">
          <a:off x="3636168" y="577850"/>
          <a:ext cx="0" cy="2119233"/>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0.45283</cdr:x>
      <cdr:y>0.15588</cdr:y>
    </cdr:from>
    <cdr:to>
      <cdr:x>0.45283</cdr:x>
      <cdr:y>0.19222</cdr:y>
    </cdr:to>
    <cdr:cxnSp macro="">
      <cdr:nvCxnSpPr>
        <cdr:cNvPr id="24" name="Connecteur droit 23"/>
        <cdr:cNvCxnSpPr/>
      </cdr:nvCxnSpPr>
      <cdr:spPr>
        <a:xfrm xmlns:a="http://schemas.openxmlformats.org/drawingml/2006/main">
          <a:off x="3023542" y="577850"/>
          <a:ext cx="1" cy="142243"/>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0.36917</cdr:x>
      <cdr:y>0.15165</cdr:y>
    </cdr:from>
    <cdr:to>
      <cdr:x>0.45162</cdr:x>
      <cdr:y>0.15165</cdr:y>
    </cdr:to>
    <cdr:cxnSp macro="">
      <cdr:nvCxnSpPr>
        <cdr:cNvPr id="25" name="Connecteur droit 24"/>
        <cdr:cNvCxnSpPr/>
      </cdr:nvCxnSpPr>
      <cdr:spPr>
        <a:xfrm xmlns:a="http://schemas.openxmlformats.org/drawingml/2006/main" flipH="1">
          <a:off x="2467542" y="561405"/>
          <a:ext cx="547938" cy="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0.36808</cdr:x>
      <cdr:y>0.1512</cdr:y>
    </cdr:from>
    <cdr:to>
      <cdr:x>0.36808</cdr:x>
      <cdr:y>0.66651</cdr:y>
    </cdr:to>
    <cdr:cxnSp macro="">
      <cdr:nvCxnSpPr>
        <cdr:cNvPr id="26" name="Connecteur droit 25"/>
        <cdr:cNvCxnSpPr/>
      </cdr:nvCxnSpPr>
      <cdr:spPr>
        <a:xfrm xmlns:a="http://schemas.openxmlformats.org/drawingml/2006/main">
          <a:off x="2458610" y="558684"/>
          <a:ext cx="0" cy="2022854"/>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0.745</cdr:x>
      <cdr:y>0.23371</cdr:y>
    </cdr:from>
    <cdr:to>
      <cdr:x>0.81897</cdr:x>
      <cdr:y>0.56275</cdr:y>
    </cdr:to>
    <cdr:grpSp>
      <cdr:nvGrpSpPr>
        <cdr:cNvPr id="16" name="Groupe 4"/>
        <cdr:cNvGrpSpPr/>
      </cdr:nvGrpSpPr>
      <cdr:grpSpPr>
        <a:xfrm xmlns:a="http://schemas.openxmlformats.org/drawingml/2006/main">
          <a:off x="4968954" y="885148"/>
          <a:ext cx="491528" cy="1293536"/>
          <a:chOff x="2280481" y="1041984"/>
          <a:chExt cx="1463677" cy="1290896"/>
        </a:xfrm>
      </cdr:grpSpPr>
      <cdr:cxnSp macro="">
        <cdr:nvCxnSpPr>
          <cdr:cNvPr id="43" name="Connecteur droit 42"/>
          <cdr:cNvCxnSpPr/>
        </cdr:nvCxnSpPr>
        <cdr:spPr>
          <a:xfrm xmlns:a="http://schemas.openxmlformats.org/drawingml/2006/main">
            <a:off x="2280481" y="1396776"/>
            <a:ext cx="1463673" cy="0"/>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cxnSp macro="">
        <cdr:nvCxnSpPr>
          <cdr:cNvPr id="45" name="Connecteur droit 44"/>
          <cdr:cNvCxnSpPr/>
        </cdr:nvCxnSpPr>
        <cdr:spPr>
          <a:xfrm xmlns:a="http://schemas.openxmlformats.org/drawingml/2006/main">
            <a:off x="2280481" y="1396776"/>
            <a:ext cx="0" cy="936104"/>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cxnSp macro="">
        <cdr:nvCxnSpPr>
          <cdr:cNvPr id="48" name="Connecteur droit 47"/>
          <cdr:cNvCxnSpPr/>
        </cdr:nvCxnSpPr>
        <cdr:spPr>
          <a:xfrm xmlns:a="http://schemas.openxmlformats.org/drawingml/2006/main">
            <a:off x="3744158" y="1367918"/>
            <a:ext cx="0" cy="216005"/>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sp macro="" textlink="">
        <cdr:nvSpPr>
          <cdr:cNvPr id="50" name="ZoneTexte 7"/>
          <cdr:cNvSpPr txBox="1"/>
        </cdr:nvSpPr>
        <cdr:spPr>
          <a:xfrm xmlns:a="http://schemas.openxmlformats.org/drawingml/2006/main">
            <a:off x="2494958" y="1041984"/>
            <a:ext cx="890982" cy="373382"/>
          </a:xfrm>
          <a:prstGeom xmlns:a="http://schemas.openxmlformats.org/drawingml/2006/main" prst="rect">
            <a:avLst/>
          </a:prstGeom>
          <a:noFill xmlns:a="http://schemas.openxmlformats.org/drawingml/2006/main"/>
        </cdr:spPr>
        <cdr:txBody>
          <a:bodyPr xmlns:a="http://schemas.openxmlformats.org/drawingml/2006/main" wrap="none" rtlCol="0">
            <a:spAutoFit/>
          </a:bodyPr>
          <a:lstStyle xmlns:a="http://schemas.openxmlformats.org/drawingml/2006/main">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fr-FR" dirty="0" smtClean="0"/>
              <a:t>*</a:t>
            </a:r>
            <a:endParaRPr lang="fr-FR" dirty="0"/>
          </a:p>
        </cdr:txBody>
      </cdr:sp>
    </cdr:grpSp>
  </cdr:relSizeAnchor>
  <cdr:relSizeAnchor xmlns:cdr="http://schemas.openxmlformats.org/drawingml/2006/chartDrawing">
    <cdr:from>
      <cdr:x>0.37722</cdr:x>
      <cdr:y>0.07946</cdr:y>
    </cdr:from>
    <cdr:to>
      <cdr:x>0.42226</cdr:x>
      <cdr:y>0.17573</cdr:y>
    </cdr:to>
    <cdr:sp macro="" textlink="">
      <cdr:nvSpPr>
        <cdr:cNvPr id="51" name="ZoneTexte 7"/>
        <cdr:cNvSpPr txBox="1"/>
      </cdr:nvSpPr>
      <cdr:spPr>
        <a:xfrm xmlns:a="http://schemas.openxmlformats.org/drawingml/2006/main">
          <a:off x="2509366" y="308797"/>
          <a:ext cx="299634" cy="374141"/>
        </a:xfrm>
        <a:prstGeom xmlns:a="http://schemas.openxmlformats.org/drawingml/2006/main" prst="rect">
          <a:avLst/>
        </a:prstGeom>
        <a:noFill xmlns:a="http://schemas.openxmlformats.org/drawingml/2006/main"/>
      </cdr:spPr>
      <cdr:txBody>
        <a:bodyPr xmlns:a="http://schemas.openxmlformats.org/drawingml/2006/main" wrap="none" rtlCol="0">
          <a:spAutoFit/>
        </a:bodyPr>
        <a:lstStyle xmlns:a="http://schemas.openxmlformats.org/drawingml/2006/main">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fr-FR" dirty="0" smtClean="0"/>
            <a:t>*</a:t>
          </a:r>
          <a:endParaRPr lang="fr-FR" dirty="0"/>
        </a:p>
      </cdr:txBody>
    </cdr:sp>
  </cdr:relSizeAnchor>
  <cdr:relSizeAnchor xmlns:cdr="http://schemas.openxmlformats.org/drawingml/2006/chartDrawing">
    <cdr:from>
      <cdr:x>0.56111</cdr:x>
      <cdr:y>0.07946</cdr:y>
    </cdr:from>
    <cdr:to>
      <cdr:x>0.60615</cdr:x>
      <cdr:y>0.17573</cdr:y>
    </cdr:to>
    <cdr:sp macro="" textlink="">
      <cdr:nvSpPr>
        <cdr:cNvPr id="52" name="ZoneTexte 7"/>
        <cdr:cNvSpPr txBox="1"/>
      </cdr:nvSpPr>
      <cdr:spPr>
        <a:xfrm xmlns:a="http://schemas.openxmlformats.org/drawingml/2006/main">
          <a:off x="3732650" y="308797"/>
          <a:ext cx="299634" cy="374141"/>
        </a:xfrm>
        <a:prstGeom xmlns:a="http://schemas.openxmlformats.org/drawingml/2006/main" prst="rect">
          <a:avLst/>
        </a:prstGeom>
        <a:noFill xmlns:a="http://schemas.openxmlformats.org/drawingml/2006/main"/>
      </cdr:spPr>
      <cdr:txBody>
        <a:bodyPr xmlns:a="http://schemas.openxmlformats.org/drawingml/2006/main" wrap="none" rtlCol="0">
          <a:spAutoFit/>
        </a:bodyPr>
        <a:lstStyle xmlns:a="http://schemas.openxmlformats.org/drawingml/2006/main">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fr-FR" dirty="0" smtClean="0"/>
            <a:t>*</a:t>
          </a:r>
          <a:endParaRPr lang="fr-FR" dirty="0"/>
        </a:p>
      </cdr:txBody>
    </cdr:sp>
  </cdr:relSizeAnchor>
  <cdr:relSizeAnchor xmlns:cdr="http://schemas.openxmlformats.org/drawingml/2006/chartDrawing">
    <cdr:from>
      <cdr:x>0.71259</cdr:x>
      <cdr:y>0.5859</cdr:y>
    </cdr:from>
    <cdr:to>
      <cdr:x>0.78848</cdr:x>
      <cdr:y>0.66077</cdr:y>
    </cdr:to>
    <cdr:sp macro="" textlink="">
      <cdr:nvSpPr>
        <cdr:cNvPr id="6" name="Accolade fermante 5"/>
        <cdr:cNvSpPr/>
      </cdr:nvSpPr>
      <cdr:spPr>
        <a:xfrm xmlns:a="http://schemas.openxmlformats.org/drawingml/2006/main" rot="5400000" flipH="1">
          <a:off x="4858161" y="2158807"/>
          <a:ext cx="293022" cy="505876"/>
        </a:xfrm>
        <a:prstGeom xmlns:a="http://schemas.openxmlformats.org/drawingml/2006/main" prst="rightBrace">
          <a:avLst>
            <a:gd name="adj1" fmla="val 8333"/>
            <a:gd name="adj2" fmla="val 50001"/>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fr-FR"/>
        </a:p>
      </cdr:txBody>
    </cdr:sp>
  </cdr:relSizeAnchor>
</c:userShapes>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9D1F1CA4-8418-429A-982A-C3F83DD64A48}" type="datetimeFigureOut">
              <a:rPr lang="fr-FR"/>
              <a:pPr>
                <a:defRPr/>
              </a:pPr>
              <a:t>30/05/2013</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fr-FR" noProof="0"/>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noProof="0" smtClean="0"/>
              <a:t>Modifiez les styles du texte du masque</a:t>
            </a:r>
          </a:p>
          <a:p>
            <a:pPr lvl="1"/>
            <a:r>
              <a:rPr lang="fr-FR" noProof="0" smtClean="0"/>
              <a:t>Deuxième niveau</a:t>
            </a:r>
          </a:p>
          <a:p>
            <a:pPr lvl="2"/>
            <a:r>
              <a:rPr lang="fr-FR" noProof="0" smtClean="0"/>
              <a:t>Troisième niveau</a:t>
            </a:r>
          </a:p>
          <a:p>
            <a:pPr lvl="3"/>
            <a:r>
              <a:rPr lang="fr-FR" noProof="0" smtClean="0"/>
              <a:t>Quatrième niveau</a:t>
            </a:r>
          </a:p>
          <a:p>
            <a:pPr lvl="4"/>
            <a:r>
              <a:rPr lang="fr-FR" noProof="0" smtClean="0"/>
              <a:t>Cinquième niveau</a:t>
            </a:r>
            <a:endParaRPr lang="fr-FR" noProof="0"/>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201FA6D1-8E21-48B4-A405-61D3A0A91B41}" type="slidenum">
              <a:rPr lang="fr-FR"/>
              <a:pPr>
                <a:defRPr/>
              </a:pPr>
              <a:t>‹N°›</a:t>
            </a:fld>
            <a:endParaRPr lang="fr-FR"/>
          </a:p>
        </p:txBody>
      </p:sp>
    </p:spTree>
    <p:extLst>
      <p:ext uri="{BB962C8B-B14F-4D97-AF65-F5344CB8AC3E}">
        <p14:creationId xmlns:p14="http://schemas.microsoft.com/office/powerpoint/2010/main" val="24898856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L’enjeu de cette recherche est de mieux comprendre la place des objets</a:t>
            </a:r>
            <a:r>
              <a:rPr lang="fr-FR" baseline="0" dirty="0" smtClean="0"/>
              <a:t> dans le développement sociocognitif de l’enfant. Les enfants évoluent dans un univers saturé d’objets dès son plus jeune âge. Il y a donc pour le psychologue un intérêt de mieux comprendre comment les enfants apprennent à les utiliser et développent leurs usages car ils sont un moyen d’entrer dans une compréhension du monde social (en terme de compréhension des intentions d’autrui et un jouent un rôle dans le développement de la communication. </a:t>
            </a:r>
            <a:endParaRPr lang="fr-FR" dirty="0"/>
          </a:p>
        </p:txBody>
      </p:sp>
      <p:sp>
        <p:nvSpPr>
          <p:cNvPr id="4" name="Espace réservé du numéro de diapositive 3"/>
          <p:cNvSpPr>
            <a:spLocks noGrp="1"/>
          </p:cNvSpPr>
          <p:nvPr>
            <p:ph type="sldNum" sz="quarter" idx="10"/>
          </p:nvPr>
        </p:nvSpPr>
        <p:spPr/>
        <p:txBody>
          <a:bodyPr/>
          <a:lstStyle/>
          <a:p>
            <a:pPr>
              <a:defRPr/>
            </a:pPr>
            <a:fld id="{201FA6D1-8E21-48B4-A405-61D3A0A91B41}" type="slidenum">
              <a:rPr lang="fr-FR" smtClean="0"/>
              <a:pPr>
                <a:defRPr/>
              </a:pPr>
              <a:t>3</a:t>
            </a:fld>
            <a:endParaRPr lang="fr-FR"/>
          </a:p>
        </p:txBody>
      </p:sp>
    </p:spTree>
    <p:extLst>
      <p:ext uri="{BB962C8B-B14F-4D97-AF65-F5344CB8AC3E}">
        <p14:creationId xmlns:p14="http://schemas.microsoft.com/office/powerpoint/2010/main" val="3744217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fr-FR" smtClean="0"/>
              <a:t>Idée qu’aucun objet n’a de lien conventionnel direct avec un autre, aucun un objet n’est en double. Donc la communication entre enfant implique ici nécessairement des détournements d’usage d’objet quand un enfant fait de la peinture avec le pinceau, si l’autre veut participer de manière active il doit utiliser un objet de manière détournée. </a:t>
            </a:r>
          </a:p>
        </p:txBody>
      </p:sp>
      <p:sp>
        <p:nvSpPr>
          <p:cNvPr id="32772"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46B28BA-A36A-4D3B-AA3A-40B0B4C0B3D3}" type="slidenum">
              <a:rPr lang="fr-FR" smtClean="0"/>
              <a:pPr>
                <a:spcBef>
                  <a:spcPct val="0"/>
                </a:spcBef>
              </a:pPr>
              <a:t>26</a:t>
            </a:fld>
            <a:endParaRPr lang="fr-FR" smtClean="0"/>
          </a:p>
        </p:txBody>
      </p:sp>
    </p:spTree>
    <p:extLst>
      <p:ext uri="{BB962C8B-B14F-4D97-AF65-F5344CB8AC3E}">
        <p14:creationId xmlns:p14="http://schemas.microsoft.com/office/powerpoint/2010/main" val="8553984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fr-FR" smtClean="0"/>
              <a:t> rôle et organisation des temps individuels/partagées</a:t>
            </a:r>
          </a:p>
          <a:p>
            <a:r>
              <a:rPr lang="fr-FR" smtClean="0"/>
              <a:t>Analyse fonctionnelle du langage : (donner une idée/accompagner l’usage/négocier l’usage)</a:t>
            </a:r>
          </a:p>
        </p:txBody>
      </p:sp>
      <p:sp>
        <p:nvSpPr>
          <p:cNvPr id="34820"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A3038E0-982B-4DE9-A1CE-08ABAF4FC0C4}" type="slidenum">
              <a:rPr lang="fr-FR" smtClean="0"/>
              <a:pPr>
                <a:spcBef>
                  <a:spcPct val="0"/>
                </a:spcBef>
              </a:pPr>
              <a:t>27</a:t>
            </a:fld>
            <a:endParaRPr lang="fr-FR" smtClean="0"/>
          </a:p>
        </p:txBody>
      </p:sp>
    </p:spTree>
    <p:extLst>
      <p:ext uri="{BB962C8B-B14F-4D97-AF65-F5344CB8AC3E}">
        <p14:creationId xmlns:p14="http://schemas.microsoft.com/office/powerpoint/2010/main" val="2731281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fr-FR" smtClean="0"/>
              <a:t>Dire que je vais présenter les résultats principaux des trois études.</a:t>
            </a:r>
          </a:p>
          <a:p>
            <a:pPr eaLnBrk="1" hangingPunct="1">
              <a:spcBef>
                <a:spcPct val="0"/>
              </a:spcBef>
            </a:pPr>
            <a:r>
              <a:rPr lang="fr-FR" smtClean="0"/>
              <a:t>Dans chaque étude, nous présentons principalement donc le développement des détournements en fonction de l’âge, le type d’objet utilisé en fonction de l’âge et la complexité des détournement</a:t>
            </a:r>
          </a:p>
          <a:p>
            <a:pPr eaLnBrk="1" hangingPunct="1">
              <a:spcBef>
                <a:spcPct val="0"/>
              </a:spcBef>
            </a:pPr>
            <a:endParaRPr lang="fr-FR" smtClean="0"/>
          </a:p>
        </p:txBody>
      </p:sp>
      <p:sp>
        <p:nvSpPr>
          <p:cNvPr id="36868"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F00EA68-D9F8-4C5A-9A49-AA30526D723D}" type="slidenum">
              <a:rPr lang="fr-FR" smtClean="0"/>
              <a:pPr>
                <a:spcBef>
                  <a:spcPct val="0"/>
                </a:spcBef>
              </a:pPr>
              <a:t>28</a:t>
            </a:fld>
            <a:endParaRPr lang="fr-FR" smtClean="0"/>
          </a:p>
        </p:txBody>
      </p:sp>
    </p:spTree>
    <p:extLst>
      <p:ext uri="{BB962C8B-B14F-4D97-AF65-F5344CB8AC3E}">
        <p14:creationId xmlns:p14="http://schemas.microsoft.com/office/powerpoint/2010/main" val="8497954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fr-FR" smtClean="0"/>
          </a:p>
        </p:txBody>
      </p:sp>
      <p:sp>
        <p:nvSpPr>
          <p:cNvPr id="38916"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BD2BB5B-31AA-43E7-A9A3-1E06B413C99F}" type="slidenum">
              <a:rPr lang="fr-FR" smtClean="0"/>
              <a:pPr>
                <a:spcBef>
                  <a:spcPct val="0"/>
                </a:spcBef>
              </a:pPr>
              <a:t>29</a:t>
            </a:fld>
            <a:endParaRPr lang="fr-FR" smtClean="0"/>
          </a:p>
        </p:txBody>
      </p:sp>
    </p:spTree>
    <p:extLst>
      <p:ext uri="{BB962C8B-B14F-4D97-AF65-F5344CB8AC3E}">
        <p14:creationId xmlns:p14="http://schemas.microsoft.com/office/powerpoint/2010/main" val="36270324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fr-FR" smtClean="0"/>
              <a:t>Dire que je vais présenter les résultats principaux des trois études.</a:t>
            </a:r>
          </a:p>
          <a:p>
            <a:pPr eaLnBrk="1" hangingPunct="1">
              <a:spcBef>
                <a:spcPct val="0"/>
              </a:spcBef>
            </a:pPr>
            <a:r>
              <a:rPr lang="fr-FR" smtClean="0"/>
              <a:t>Dans chaque étude, nous présentons principalement donc le développement des détournements en fonction de l’âge, le type d’objet utilisé en fonction de l’âge et la complexité des détournement</a:t>
            </a:r>
          </a:p>
          <a:p>
            <a:pPr eaLnBrk="1" hangingPunct="1">
              <a:spcBef>
                <a:spcPct val="0"/>
              </a:spcBef>
            </a:pPr>
            <a:endParaRPr lang="fr-FR" smtClean="0"/>
          </a:p>
        </p:txBody>
      </p:sp>
      <p:sp>
        <p:nvSpPr>
          <p:cNvPr id="41988"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B343A06-3018-4715-BA0B-A7CB0DCE527B}" type="slidenum">
              <a:rPr lang="fr-FR" smtClean="0"/>
              <a:pPr>
                <a:spcBef>
                  <a:spcPct val="0"/>
                </a:spcBef>
              </a:pPr>
              <a:t>31</a:t>
            </a:fld>
            <a:endParaRPr lang="fr-FR" smtClean="0"/>
          </a:p>
        </p:txBody>
      </p:sp>
    </p:spTree>
    <p:extLst>
      <p:ext uri="{BB962C8B-B14F-4D97-AF65-F5344CB8AC3E}">
        <p14:creationId xmlns:p14="http://schemas.microsoft.com/office/powerpoint/2010/main" val="19185223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fr-FR" smtClean="0"/>
          </a:p>
        </p:txBody>
      </p:sp>
      <p:sp>
        <p:nvSpPr>
          <p:cNvPr id="45060"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97B8427-E2BD-4161-BBDD-6EF11D91B7C4}" type="slidenum">
              <a:rPr lang="fr-FR" smtClean="0"/>
              <a:pPr>
                <a:spcBef>
                  <a:spcPct val="0"/>
                </a:spcBef>
              </a:pPr>
              <a:t>33</a:t>
            </a:fld>
            <a:endParaRPr lang="fr-FR" smtClean="0"/>
          </a:p>
        </p:txBody>
      </p:sp>
    </p:spTree>
    <p:extLst>
      <p:ext uri="{BB962C8B-B14F-4D97-AF65-F5344CB8AC3E}">
        <p14:creationId xmlns:p14="http://schemas.microsoft.com/office/powerpoint/2010/main" val="29496183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fr-FR" smtClean="0"/>
          </a:p>
        </p:txBody>
      </p:sp>
      <p:sp>
        <p:nvSpPr>
          <p:cNvPr id="47108"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3526F76-7B67-45A1-AAD4-C9E981FDBE5C}" type="slidenum">
              <a:rPr lang="fr-FR" smtClean="0"/>
              <a:pPr>
                <a:spcBef>
                  <a:spcPct val="0"/>
                </a:spcBef>
              </a:pPr>
              <a:t>34</a:t>
            </a:fld>
            <a:endParaRPr lang="fr-FR" smtClean="0"/>
          </a:p>
        </p:txBody>
      </p:sp>
    </p:spTree>
    <p:extLst>
      <p:ext uri="{BB962C8B-B14F-4D97-AF65-F5344CB8AC3E}">
        <p14:creationId xmlns:p14="http://schemas.microsoft.com/office/powerpoint/2010/main" val="4828369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fr-FR" smtClean="0"/>
              <a:t>Introduction d’un script sous-tendu par des conventions pragmatiques (co. Le repas) rend la mise en place de conventions élémentaires (tq les détournements) plus difficiles </a:t>
            </a:r>
            <a:r>
              <a:rPr lang="fr-FR" smtClean="0">
                <a:sym typeface="Wingdings" panose="05000000000000000000" pitchFamily="2" charset="2"/>
              </a:rPr>
              <a:t>ce qui ne serait pas le cas si des objets de types dinette étaient proposés. Dans le jeu libre les thématiques principales de jeu qui se mettent en place sont d’ailleurs liées aux usages conventionnels des objets ( interdépendances entre les différents niveaux de conventions, </a:t>
            </a:r>
            <a:endParaRPr lang="fr-FR" smtClean="0"/>
          </a:p>
        </p:txBody>
      </p:sp>
      <p:sp>
        <p:nvSpPr>
          <p:cNvPr id="58372"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7083333-873F-4BC8-87CB-0D0E67DCABBD}" type="slidenum">
              <a:rPr lang="fr-FR" smtClean="0"/>
              <a:pPr>
                <a:spcBef>
                  <a:spcPct val="0"/>
                </a:spcBef>
              </a:pPr>
              <a:t>41</a:t>
            </a:fld>
            <a:endParaRPr lang="fr-FR" smtClean="0"/>
          </a:p>
        </p:txBody>
      </p:sp>
    </p:spTree>
    <p:extLst>
      <p:ext uri="{BB962C8B-B14F-4D97-AF65-F5344CB8AC3E}">
        <p14:creationId xmlns:p14="http://schemas.microsoft.com/office/powerpoint/2010/main" val="36747499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fr-FR" smtClean="0"/>
              <a:t>Le mot conventionnel est aussi approprié dans un contexte effectif, réel que dans un contexte non effectif/ fictif dans le sens où dans ces deux univers, dans une situation de communication il y a création de conventions sociales, négociation de l’usage en cours.</a:t>
            </a:r>
          </a:p>
          <a:p>
            <a:pPr eaLnBrk="1" hangingPunct="1">
              <a:spcBef>
                <a:spcPct val="0"/>
              </a:spcBef>
            </a:pPr>
            <a:r>
              <a:rPr lang="fr-FR" smtClean="0"/>
              <a:t>Dans le jeu, les conventions créées appartiennent à l’imaginaire, il y a déjà la capacité à faire en parallèle, à créer des symboles imaginaires »</a:t>
            </a:r>
          </a:p>
          <a:p>
            <a:pPr eaLnBrk="1" hangingPunct="1">
              <a:spcBef>
                <a:spcPct val="0"/>
              </a:spcBef>
            </a:pPr>
            <a:r>
              <a:rPr lang="fr-FR" smtClean="0"/>
              <a:t>3 niveaux symboliques dans l’approche de Peirce, le niveau indiciel, le niveau iconique et le niveau symbolique</a:t>
            </a:r>
          </a:p>
          <a:p>
            <a:pPr lvl="1" eaLnBrk="1" hangingPunct="1">
              <a:spcBef>
                <a:spcPct val="0"/>
              </a:spcBef>
              <a:buFontTx/>
              <a:buChar char="•"/>
            </a:pPr>
            <a:r>
              <a:rPr lang="fr-FR" sz="1600" smtClean="0">
                <a:latin typeface="Helvetica 35 Thin" pitchFamily="34" charset="0"/>
              </a:rPr>
              <a:t>Fonction de communication au 1</a:t>
            </a:r>
            <a:r>
              <a:rPr lang="fr-FR" sz="1600" baseline="30000" smtClean="0">
                <a:latin typeface="Helvetica 35 Thin" pitchFamily="34" charset="0"/>
              </a:rPr>
              <a:t>ier</a:t>
            </a:r>
            <a:r>
              <a:rPr lang="fr-FR" sz="1600" smtClean="0">
                <a:latin typeface="Helvetica 35 Thin" pitchFamily="34" charset="0"/>
              </a:rPr>
              <a:t> plan</a:t>
            </a:r>
          </a:p>
          <a:p>
            <a:pPr lvl="1" eaLnBrk="1" hangingPunct="1">
              <a:spcBef>
                <a:spcPct val="0"/>
              </a:spcBef>
              <a:buFontTx/>
              <a:buChar char="•"/>
            </a:pPr>
            <a:r>
              <a:rPr lang="fr-FR" sz="1600" smtClean="0">
                <a:latin typeface="Helvetica 35 Thin" pitchFamily="34" charset="0"/>
              </a:rPr>
              <a:t>« </a:t>
            </a:r>
            <a:r>
              <a:rPr lang="fr-FR" sz="1600" i="1" smtClean="0">
                <a:latin typeface="Helvetica 35 Thin" pitchFamily="34" charset="0"/>
              </a:rPr>
              <a:t>Se placer au plan de la seule conception du signe comme « représentation », c’est se priver de la possibilité d’accéder aux significations en construction, lesquelles se réalisent à travers la participation de l’enfant aux pratiques sociales</a:t>
            </a:r>
            <a:r>
              <a:rPr lang="fr-FR" sz="1600" smtClean="0">
                <a:latin typeface="Helvetica 35 Thin" pitchFamily="34" charset="0"/>
              </a:rPr>
              <a:t> » (p. 72 Moro et Ro</a:t>
            </a:r>
          </a:p>
          <a:p>
            <a:pPr eaLnBrk="1" hangingPunct="1">
              <a:spcBef>
                <a:spcPct val="0"/>
              </a:spcBef>
            </a:pPr>
            <a:endParaRPr lang="fr-FR" smtClean="0"/>
          </a:p>
          <a:p>
            <a:pPr eaLnBrk="1" hangingPunct="1">
              <a:spcBef>
                <a:spcPct val="0"/>
              </a:spcBef>
            </a:pPr>
            <a:endParaRPr lang="fr-FR" smtClean="0"/>
          </a:p>
          <a:p>
            <a:pPr eaLnBrk="1" hangingPunct="1">
              <a:spcBef>
                <a:spcPct val="0"/>
              </a:spcBef>
            </a:pPr>
            <a:r>
              <a:rPr lang="fr-FR" smtClean="0"/>
              <a:t>But de cette diapo : ici nous avons voulu préciser ce que nous entendons par symboles et signes à partir des approches développementales sur lesquelles nous nous sommes appuyés.</a:t>
            </a:r>
          </a:p>
          <a:p>
            <a:pPr eaLnBrk="1" hangingPunct="1">
              <a:spcBef>
                <a:spcPct val="0"/>
              </a:spcBef>
            </a:pPr>
            <a:r>
              <a:rPr lang="fr-FR" smtClean="0"/>
              <a:t>En sémiotique, la définition de base indique que symboles et signes sont tous deux des substituts représentatifs (ainsi, la bouteille de shampoing utilisée comme un aliment dans le jeu du repas est un symbole de l’aliment. Ce symbole prend le statut de signes lorsqu’il est partagé avec autrui dans le jeu.</a:t>
            </a:r>
          </a:p>
          <a:p>
            <a:pPr eaLnBrk="1" hangingPunct="1">
              <a:spcBef>
                <a:spcPct val="0"/>
              </a:spcBef>
            </a:pPr>
            <a:r>
              <a:rPr lang="fr-FR" smtClean="0"/>
              <a:t>Dans la théorie de Piaget, la fonction symbolique n’a pas fonction de </a:t>
            </a:r>
          </a:p>
          <a:p>
            <a:pPr eaLnBrk="1" hangingPunct="1">
              <a:spcBef>
                <a:spcPct val="0"/>
              </a:spcBef>
            </a:pPr>
            <a:endParaRPr lang="fr-FR" smtClean="0"/>
          </a:p>
          <a:p>
            <a:pPr eaLnBrk="1" hangingPunct="1">
              <a:spcBef>
                <a:spcPct val="0"/>
              </a:spcBef>
            </a:pPr>
            <a:r>
              <a:rPr lang="fr-FR" smtClean="0"/>
              <a:t>Définir perspective épigénétique/orthogénétique</a:t>
            </a:r>
          </a:p>
        </p:txBody>
      </p:sp>
      <p:sp>
        <p:nvSpPr>
          <p:cNvPr id="60420"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9B7AB33-4FC3-40A1-9E21-AAB77C4BDE96}" type="slidenum">
              <a:rPr lang="fr-FR" smtClean="0"/>
              <a:pPr>
                <a:spcBef>
                  <a:spcPct val="0"/>
                </a:spcBef>
              </a:pPr>
              <a:t>42</a:t>
            </a:fld>
            <a:endParaRPr lang="fr-FR" smtClean="0"/>
          </a:p>
        </p:txBody>
      </p:sp>
    </p:spTree>
    <p:extLst>
      <p:ext uri="{BB962C8B-B14F-4D97-AF65-F5344CB8AC3E}">
        <p14:creationId xmlns:p14="http://schemas.microsoft.com/office/powerpoint/2010/main" val="1120008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1" eaLnBrk="1" hangingPunct="1">
              <a:spcBef>
                <a:spcPct val="0"/>
              </a:spcBef>
            </a:pPr>
            <a:endParaRPr lang="fr-FR" sz="2600" smtClean="0">
              <a:latin typeface="Helvetica 35 Thin" pitchFamily="34" charset="0"/>
            </a:endParaRPr>
          </a:p>
          <a:p>
            <a:pPr lvl="1" eaLnBrk="1" hangingPunct="1">
              <a:spcBef>
                <a:spcPct val="0"/>
              </a:spcBef>
            </a:pPr>
            <a:endParaRPr lang="fr-FR" sz="2600" smtClean="0">
              <a:latin typeface="Helvetica 35 Thin" pitchFamily="34" charset="0"/>
            </a:endParaRPr>
          </a:p>
          <a:p>
            <a:pPr eaLnBrk="1" hangingPunct="1">
              <a:spcBef>
                <a:spcPct val="0"/>
              </a:spcBef>
              <a:buFont typeface="Wingdings" panose="05000000000000000000" pitchFamily="2" charset="2"/>
              <a:buChar char="Ø"/>
            </a:pPr>
            <a:r>
              <a:rPr lang="fr-FR" sz="2000" smtClean="0">
                <a:latin typeface="Helvetica 35 Thin" pitchFamily="34" charset="0"/>
              </a:rPr>
              <a:t>Objectif : Mieux comprendre le développement sociocognitif enfantin.</a:t>
            </a:r>
          </a:p>
          <a:p>
            <a:pPr lvl="1" eaLnBrk="1" hangingPunct="1">
              <a:spcBef>
                <a:spcPct val="0"/>
              </a:spcBef>
              <a:buFont typeface="Wingdings" panose="05000000000000000000" pitchFamily="2" charset="2"/>
              <a:buChar char="Ø"/>
            </a:pPr>
            <a:r>
              <a:rPr lang="fr-FR" sz="1600" smtClean="0">
                <a:latin typeface="Helvetica 35 Thin" pitchFamily="34" charset="0"/>
              </a:rPr>
              <a:t>Connaissances sociales (normes et conventions sociales) Les examiner à partir des détournements d’usages d’objets</a:t>
            </a:r>
          </a:p>
          <a:p>
            <a:pPr lvl="1" eaLnBrk="1" hangingPunct="1">
              <a:spcBef>
                <a:spcPct val="0"/>
              </a:spcBef>
              <a:buFont typeface="Wingdings" panose="05000000000000000000" pitchFamily="2" charset="2"/>
              <a:buChar char="Ø"/>
            </a:pPr>
            <a:r>
              <a:rPr lang="fr-FR" sz="1600" smtClean="0">
                <a:latin typeface="Helvetica 35 Thin" pitchFamily="34" charset="0"/>
              </a:rPr>
              <a:t>Connaissance sociales observées à partir des usages dès le plus jeunes âges dès 10 mois les enfants entrent dans les usages canoniques de l’objet. A 3 ans, les usages conventionnels des objets sont déjà très ancrés. Les enfants ont appris à utiliser les objets conventionnellement. En revanche, utiliser un objet de manière détournée peut poser problème dans certaines situations  comme certains travaux l’ont montré. C’est pour cela que nous avons mis en place 3 études avec des contraintes variées, afin de comprendre comment les enfants construisent des usages détournés, et dans quels contextes. Comment des contextes qui imposent la création de symboles inédits et la négociations de celle-ci</a:t>
            </a:r>
          </a:p>
          <a:p>
            <a:pPr lvl="1" eaLnBrk="1" hangingPunct="1">
              <a:spcBef>
                <a:spcPct val="0"/>
              </a:spcBef>
            </a:pPr>
            <a:endParaRPr lang="fr-FR" sz="2600" smtClean="0">
              <a:latin typeface="Helvetica 35 Thin" pitchFamily="34" charset="0"/>
            </a:endParaRPr>
          </a:p>
          <a:p>
            <a:pPr eaLnBrk="1" hangingPunct="1">
              <a:spcBef>
                <a:spcPct val="0"/>
              </a:spcBef>
            </a:pPr>
            <a:endParaRPr lang="fr-FR" smtClean="0"/>
          </a:p>
        </p:txBody>
      </p:sp>
      <p:sp>
        <p:nvSpPr>
          <p:cNvPr id="9220"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D692F766-FD52-47A9-ABC7-47C2AA215117}" type="slidenum">
              <a:rPr lang="fr-FR" smtClean="0"/>
              <a:pPr>
                <a:spcBef>
                  <a:spcPct val="0"/>
                </a:spcBef>
              </a:pPr>
              <a:t>4</a:t>
            </a:fld>
            <a:endParaRPr lang="fr-FR" smtClean="0"/>
          </a:p>
        </p:txBody>
      </p:sp>
    </p:spTree>
    <p:extLst>
      <p:ext uri="{BB962C8B-B14F-4D97-AF65-F5344CB8AC3E}">
        <p14:creationId xmlns:p14="http://schemas.microsoft.com/office/powerpoint/2010/main" val="42873129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fr-FR" smtClean="0"/>
          </a:p>
          <a:p>
            <a:pPr eaLnBrk="1" hangingPunct="1">
              <a:spcBef>
                <a:spcPct val="0"/>
              </a:spcBef>
            </a:pPr>
            <a:r>
              <a:rPr lang="fr-FR" smtClean="0"/>
              <a:t>Dire : nous nous sommes appuyés sur les théories épigénétiques du développement pour élaborer les hypothèses de cette recherche.</a:t>
            </a:r>
          </a:p>
          <a:p>
            <a:pPr eaLnBrk="1" hangingPunct="1">
              <a:spcBef>
                <a:spcPct val="0"/>
              </a:spcBef>
            </a:pPr>
            <a:r>
              <a:rPr lang="fr-FR" smtClean="0"/>
              <a:t>1. Nous avons observés à partir de la théorie de l’apprentissage culturel par imitation de Tomasello  que les enfants de 3 ans ont encore des difficultés à comprendre les usages symboliques correspondant à des usages détournés. Nous reprochons à cette approche de s’intéresser uniquement à la façon dont les enfants construisent des significations via le seul processus de l’imitation, réduisant les interactions expérimentales à la mise en place de démonstration par l’adulte, et limitant l’étendu des processus de co-construction impliqués dans les usages symboliques.</a:t>
            </a:r>
          </a:p>
          <a:p>
            <a:pPr eaLnBrk="1" hangingPunct="1">
              <a:spcBef>
                <a:spcPct val="0"/>
              </a:spcBef>
            </a:pPr>
            <a:r>
              <a:rPr lang="fr-FR" smtClean="0"/>
              <a:t>2. Au contraire, la théorie « pragmatique de l’objet » soutenue par Rodriguez et Moro (2008) s’intéresse à la construction des usages symboliques et des signes de manière plus globale, prenant en compte les dimensions sociales, cognitives et affectives dans ce processus. La méthode utilisée est un jeu libre dans lequel l’enfant joue avec l’un de ses parents et un objet choisi</a:t>
            </a:r>
          </a:p>
        </p:txBody>
      </p:sp>
      <p:sp>
        <p:nvSpPr>
          <p:cNvPr id="12292"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D5A364E-DE0A-4B0E-9250-D06425992ACF}" type="slidenum">
              <a:rPr lang="fr-FR" smtClean="0"/>
              <a:pPr>
                <a:spcBef>
                  <a:spcPct val="0"/>
                </a:spcBef>
              </a:pPr>
              <a:t>5</a:t>
            </a:fld>
            <a:endParaRPr lang="fr-FR" smtClean="0"/>
          </a:p>
        </p:txBody>
      </p:sp>
    </p:spTree>
    <p:extLst>
      <p:ext uri="{BB962C8B-B14F-4D97-AF65-F5344CB8AC3E}">
        <p14:creationId xmlns:p14="http://schemas.microsoft.com/office/powerpoint/2010/main" val="272225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On suppose que</a:t>
            </a:r>
            <a:r>
              <a:rPr lang="fr-FR" baseline="0" dirty="0" smtClean="0"/>
              <a:t> dans les situations de jeux dans lequel l’enfant n’est pas dans une position de copie d’un modèle adulte pour détourner l’objet</a:t>
            </a:r>
          </a:p>
          <a:p>
            <a:r>
              <a:rPr lang="fr-FR" baseline="0" dirty="0" smtClean="0"/>
              <a:t>Dans une situation de jeux interactif avec un autre enfants</a:t>
            </a:r>
          </a:p>
          <a:p>
            <a:r>
              <a:rPr lang="fr-FR" baseline="0" dirty="0" smtClean="0"/>
              <a:t>On observe le développement des détournements d’usages d’objets</a:t>
            </a:r>
          </a:p>
          <a:p>
            <a:r>
              <a:rPr lang="fr-FR" baseline="0" dirty="0" smtClean="0"/>
              <a:t>Et que dans la situation de jeu partagé dans lequel les enfants doivent coopérer pour jouer ensemble, le langage joue un rôle important et un moyen pour développer des détournements d’usages d’objets de plus en plus complexes, insérés et organisés dans des thèmes de jeux de plus en plus </a:t>
            </a:r>
            <a:r>
              <a:rPr lang="fr-FR" baseline="0" dirty="0" err="1" smtClean="0"/>
              <a:t>co</a:t>
            </a:r>
            <a:r>
              <a:rPr lang="fr-FR" baseline="0" dirty="0" smtClean="0"/>
              <a:t>-construits.</a:t>
            </a:r>
            <a:endParaRPr lang="fr-FR" dirty="0"/>
          </a:p>
        </p:txBody>
      </p:sp>
      <p:sp>
        <p:nvSpPr>
          <p:cNvPr id="4" name="Espace réservé du numéro de diapositive 3"/>
          <p:cNvSpPr>
            <a:spLocks noGrp="1"/>
          </p:cNvSpPr>
          <p:nvPr>
            <p:ph type="sldNum" sz="quarter" idx="10"/>
          </p:nvPr>
        </p:nvSpPr>
        <p:spPr/>
        <p:txBody>
          <a:bodyPr/>
          <a:lstStyle/>
          <a:p>
            <a:pPr>
              <a:defRPr/>
            </a:pPr>
            <a:fld id="{201FA6D1-8E21-48B4-A405-61D3A0A91B41}" type="slidenum">
              <a:rPr lang="fr-FR" smtClean="0"/>
              <a:pPr>
                <a:defRPr/>
              </a:pPr>
              <a:t>6</a:t>
            </a:fld>
            <a:endParaRPr lang="fr-FR"/>
          </a:p>
        </p:txBody>
      </p:sp>
    </p:spTree>
    <p:extLst>
      <p:ext uri="{BB962C8B-B14F-4D97-AF65-F5344CB8AC3E}">
        <p14:creationId xmlns:p14="http://schemas.microsoft.com/office/powerpoint/2010/main" val="905254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fontAlgn="ctr" hangingPunct="1">
              <a:spcBef>
                <a:spcPct val="0"/>
              </a:spcBef>
            </a:pPr>
            <a:r>
              <a:rPr lang="fr-FR" b="1" smtClean="0"/>
              <a:t>Ex. observés dans les  ≠ jeux</a:t>
            </a:r>
            <a:endParaRPr lang="fr-FR" smtClean="0"/>
          </a:p>
          <a:p>
            <a:pPr eaLnBrk="1" fontAlgn="t" hangingPunct="1">
              <a:spcBef>
                <a:spcPct val="0"/>
              </a:spcBef>
            </a:pPr>
            <a:r>
              <a:rPr lang="fr-FR" b="1" smtClean="0"/>
              <a:t>Pau. et Cla., 3 ans, portent le bâton de colle à la bouche du poupon sans apporter d’explication</a:t>
            </a:r>
            <a:endParaRPr lang="fr-FR" smtClean="0"/>
          </a:p>
          <a:p>
            <a:pPr eaLnBrk="1" fontAlgn="t" hangingPunct="1">
              <a:spcBef>
                <a:spcPct val="0"/>
              </a:spcBef>
            </a:pPr>
            <a:r>
              <a:rPr lang="fr-FR" b="1" smtClean="0"/>
              <a:t>Clé et Eve., 7 ans, mettent de « la colle » sur le poupon « pour le laver »</a:t>
            </a:r>
            <a:endParaRPr lang="fr-FR" smtClean="0"/>
          </a:p>
          <a:p>
            <a:pPr eaLnBrk="1" fontAlgn="t" hangingPunct="1">
              <a:spcBef>
                <a:spcPct val="0"/>
              </a:spcBef>
            </a:pPr>
            <a:r>
              <a:rPr lang="fr-FR" b="1" smtClean="0"/>
              <a:t>Mar. et Eno., 4 ans, posent la balle sur le poupon et dit « voilà »</a:t>
            </a:r>
            <a:endParaRPr lang="fr-FR" smtClean="0"/>
          </a:p>
          <a:p>
            <a:pPr eaLnBrk="1" fontAlgn="t" hangingPunct="1">
              <a:spcBef>
                <a:spcPct val="0"/>
              </a:spcBef>
            </a:pPr>
            <a:r>
              <a:rPr lang="fr-FR" b="1" smtClean="0"/>
              <a:t>Luc. et Yva., 7 ans, remuent avec le pinceau en disant « je remue »</a:t>
            </a:r>
            <a:endParaRPr lang="fr-FR" smtClean="0"/>
          </a:p>
          <a:p>
            <a:pPr eaLnBrk="1" fontAlgn="t" hangingPunct="1">
              <a:spcBef>
                <a:spcPct val="0"/>
              </a:spcBef>
            </a:pPr>
            <a:r>
              <a:rPr lang="fr-FR" b="1" smtClean="0"/>
              <a:t>Néo. et Rém., 4 ans, préparent le lit du poupon en disant « on dit que le lit, il était là »</a:t>
            </a:r>
            <a:endParaRPr lang="fr-FR" smtClean="0"/>
          </a:p>
          <a:p>
            <a:pPr eaLnBrk="1" fontAlgn="t" hangingPunct="1">
              <a:spcBef>
                <a:spcPct val="0"/>
              </a:spcBef>
            </a:pPr>
            <a:r>
              <a:rPr lang="fr-FR" b="1" smtClean="0"/>
              <a:t>Pau. et Flo., 5 ans, présentent les objets sans les utiliser. Pau. dit « et ça, ça peut être une carotte » en montrant la bouteille de shampoing</a:t>
            </a:r>
            <a:endParaRPr lang="fr-FR" smtClean="0"/>
          </a:p>
          <a:p>
            <a:pPr eaLnBrk="1" hangingPunct="1">
              <a:spcBef>
                <a:spcPct val="0"/>
              </a:spcBef>
            </a:pPr>
            <a:endParaRPr lang="fr-FR" smtClean="0"/>
          </a:p>
        </p:txBody>
      </p:sp>
      <p:sp>
        <p:nvSpPr>
          <p:cNvPr id="17412"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D6CC1EF5-CFBB-4151-B0E8-1D8937D4679B}" type="slidenum">
              <a:rPr lang="fr-FR" smtClean="0"/>
              <a:pPr>
                <a:spcBef>
                  <a:spcPct val="0"/>
                </a:spcBef>
              </a:pPr>
              <a:t>9</a:t>
            </a:fld>
            <a:endParaRPr lang="fr-FR" smtClean="0"/>
          </a:p>
        </p:txBody>
      </p:sp>
    </p:spTree>
    <p:extLst>
      <p:ext uri="{BB962C8B-B14F-4D97-AF65-F5344CB8AC3E}">
        <p14:creationId xmlns:p14="http://schemas.microsoft.com/office/powerpoint/2010/main" val="32133679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fr-FR" smtClean="0"/>
              <a:t>Dire que je vais présenter les résultats principaux des trois études.</a:t>
            </a:r>
          </a:p>
          <a:p>
            <a:pPr eaLnBrk="1" hangingPunct="1">
              <a:spcBef>
                <a:spcPct val="0"/>
              </a:spcBef>
            </a:pPr>
            <a:r>
              <a:rPr lang="fr-FR" smtClean="0"/>
              <a:t>Dans chaque étude, nous présentons principalement donc le développement des détournements en fonction de l’âge, le type d’objet utilisé en fonction de l’âge et la complexité des détournement</a:t>
            </a:r>
          </a:p>
          <a:p>
            <a:pPr eaLnBrk="1" hangingPunct="1">
              <a:spcBef>
                <a:spcPct val="0"/>
              </a:spcBef>
            </a:pPr>
            <a:endParaRPr lang="fr-FR" smtClean="0"/>
          </a:p>
        </p:txBody>
      </p:sp>
      <p:sp>
        <p:nvSpPr>
          <p:cNvPr id="19460"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854B60E-EE53-4CAD-88F8-970205558E16}" type="slidenum">
              <a:rPr lang="fr-FR" smtClean="0"/>
              <a:pPr>
                <a:spcBef>
                  <a:spcPct val="0"/>
                </a:spcBef>
              </a:pPr>
              <a:t>10</a:t>
            </a:fld>
            <a:endParaRPr lang="fr-FR" smtClean="0"/>
          </a:p>
        </p:txBody>
      </p:sp>
    </p:spTree>
    <p:extLst>
      <p:ext uri="{BB962C8B-B14F-4D97-AF65-F5344CB8AC3E}">
        <p14:creationId xmlns:p14="http://schemas.microsoft.com/office/powerpoint/2010/main" val="3443551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fr-FR" smtClean="0"/>
          </a:p>
        </p:txBody>
      </p:sp>
      <p:sp>
        <p:nvSpPr>
          <p:cNvPr id="26628"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4B393FB-F2C5-4847-A06F-E9EF42E838C6}" type="slidenum">
              <a:rPr lang="fr-FR" smtClean="0"/>
              <a:pPr>
                <a:spcBef>
                  <a:spcPct val="0"/>
                </a:spcBef>
              </a:pPr>
              <a:t>16</a:t>
            </a:fld>
            <a:endParaRPr lang="fr-FR" smtClean="0"/>
          </a:p>
        </p:txBody>
      </p:sp>
    </p:spTree>
    <p:extLst>
      <p:ext uri="{BB962C8B-B14F-4D97-AF65-F5344CB8AC3E}">
        <p14:creationId xmlns:p14="http://schemas.microsoft.com/office/powerpoint/2010/main" val="3477983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1" eaLnBrk="1" hangingPunct="1">
              <a:spcBef>
                <a:spcPct val="0"/>
              </a:spcBef>
            </a:pPr>
            <a:endParaRPr lang="fr-FR" sz="2600" smtClean="0">
              <a:latin typeface="Helvetica 35 Thin" pitchFamily="34" charset="0"/>
            </a:endParaRPr>
          </a:p>
          <a:p>
            <a:pPr lvl="1" eaLnBrk="1" hangingPunct="1">
              <a:spcBef>
                <a:spcPct val="0"/>
              </a:spcBef>
            </a:pPr>
            <a:endParaRPr lang="fr-FR" sz="2600" smtClean="0">
              <a:latin typeface="Helvetica 35 Thin" pitchFamily="34" charset="0"/>
            </a:endParaRPr>
          </a:p>
          <a:p>
            <a:pPr eaLnBrk="1" hangingPunct="1">
              <a:spcBef>
                <a:spcPct val="0"/>
              </a:spcBef>
              <a:buFont typeface="Wingdings" panose="05000000000000000000" pitchFamily="2" charset="2"/>
              <a:buChar char="Ø"/>
            </a:pPr>
            <a:r>
              <a:rPr lang="fr-FR" sz="2000" smtClean="0">
                <a:latin typeface="Helvetica 35 Thin" pitchFamily="34" charset="0"/>
              </a:rPr>
              <a:t>Objectif : Mieux comprendre le développement sociocognitif enfantin.</a:t>
            </a:r>
          </a:p>
          <a:p>
            <a:pPr lvl="1" eaLnBrk="1" hangingPunct="1">
              <a:spcBef>
                <a:spcPct val="0"/>
              </a:spcBef>
              <a:buFont typeface="Wingdings" panose="05000000000000000000" pitchFamily="2" charset="2"/>
              <a:buChar char="Ø"/>
            </a:pPr>
            <a:r>
              <a:rPr lang="fr-FR" sz="1600" smtClean="0">
                <a:latin typeface="Helvetica 35 Thin" pitchFamily="34" charset="0"/>
              </a:rPr>
              <a:t>Connaissances sociales (normes et conventions sociales) Les examiner à partir des détournements d’usages d’objets</a:t>
            </a:r>
          </a:p>
          <a:p>
            <a:pPr lvl="1" eaLnBrk="1" hangingPunct="1">
              <a:spcBef>
                <a:spcPct val="0"/>
              </a:spcBef>
              <a:buFont typeface="Wingdings" panose="05000000000000000000" pitchFamily="2" charset="2"/>
              <a:buChar char="Ø"/>
            </a:pPr>
            <a:r>
              <a:rPr lang="fr-FR" sz="1600" smtClean="0">
                <a:latin typeface="Helvetica 35 Thin" pitchFamily="34" charset="0"/>
              </a:rPr>
              <a:t>Connaissance sociales observées à partir des usages dès le plus jeunes âges dès 10 mois les enfants entrent dans les usages canoniques de l’objet. A 3 ans, les usages conventionnels des objets sont déjà très ancrés. Les enfants ont appris à utiliser les objets conventionnellement. En revanche, utiliser un objet de manière détournée peut poser problème dans certaines situations  comme certains travaux l’ont montré. C’est pour cela que nous avons mis en place 3 études avec des contraintes variées, afin de comprendre comment les enfants construisent des usages détournés, et dans quels contextes. Comment des contextes qui imposent la création de symboles inédits et la négociations de celle-ci</a:t>
            </a:r>
          </a:p>
          <a:p>
            <a:pPr lvl="1" eaLnBrk="1" hangingPunct="1">
              <a:spcBef>
                <a:spcPct val="0"/>
              </a:spcBef>
            </a:pPr>
            <a:endParaRPr lang="fr-FR" sz="2600" smtClean="0">
              <a:latin typeface="Helvetica 35 Thin" pitchFamily="34" charset="0"/>
            </a:endParaRPr>
          </a:p>
          <a:p>
            <a:pPr eaLnBrk="1" hangingPunct="1">
              <a:spcBef>
                <a:spcPct val="0"/>
              </a:spcBef>
            </a:pPr>
            <a:endParaRPr lang="fr-FR" smtClean="0"/>
          </a:p>
        </p:txBody>
      </p:sp>
      <p:sp>
        <p:nvSpPr>
          <p:cNvPr id="7172"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2BAE66F-7D41-4F3A-BE09-C3DF3BD15173}" type="slidenum">
              <a:rPr lang="fr-FR" smtClean="0"/>
              <a:pPr>
                <a:spcBef>
                  <a:spcPct val="0"/>
                </a:spcBef>
              </a:pPr>
              <a:t>23</a:t>
            </a:fld>
            <a:endParaRPr lang="fr-FR" smtClean="0"/>
          </a:p>
        </p:txBody>
      </p:sp>
    </p:spTree>
    <p:extLst>
      <p:ext uri="{BB962C8B-B14F-4D97-AF65-F5344CB8AC3E}">
        <p14:creationId xmlns:p14="http://schemas.microsoft.com/office/powerpoint/2010/main" val="1695655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p:cNvSpPr>
            <a:spLocks noGrp="1"/>
          </p:cNvSpPr>
          <p:nvPr>
            <p:ph type="body" idx="1"/>
          </p:nvPr>
        </p:nvSpPr>
        <p:spPr/>
        <p:txBody>
          <a:bodyPr/>
          <a:lstStyle/>
          <a:p>
            <a:pPr>
              <a:defRPr/>
            </a:pPr>
            <a:r>
              <a:rPr lang="fr-FR" dirty="0" smtClean="0"/>
              <a:t>Idée qu’aucun objet n’a de lien conventionnel direct avec un autre, quand un enfant fait de la peinture avec le pinceau, si l’autre veut participer de manière active il doit utiliser un objet de manière détournée. </a:t>
            </a:r>
          </a:p>
          <a:p>
            <a:pPr marL="285750" indent="-285750">
              <a:buFont typeface="Wingdings" pitchFamily="2" charset="2"/>
              <a:buChar char="à"/>
              <a:defRPr/>
            </a:pPr>
            <a:r>
              <a:rPr lang="fr-FR" dirty="0" smtClean="0">
                <a:sym typeface="Wingdings" pitchFamily="2" charset="2"/>
              </a:rPr>
              <a:t>Plus de temps solitaire à 3 ans</a:t>
            </a:r>
          </a:p>
          <a:p>
            <a:pPr marL="285750" indent="-285750">
              <a:buFont typeface="Wingdings" pitchFamily="2" charset="2"/>
              <a:buChar char="à"/>
              <a:defRPr/>
            </a:pPr>
            <a:r>
              <a:rPr lang="fr-FR" dirty="0" smtClean="0">
                <a:sym typeface="Wingdings" pitchFamily="2" charset="2"/>
              </a:rPr>
              <a:t>Davantage de temps passé à </a:t>
            </a:r>
            <a:r>
              <a:rPr lang="fr-FR" dirty="0" err="1" smtClean="0">
                <a:sym typeface="Wingdings" pitchFamily="2" charset="2"/>
              </a:rPr>
              <a:t>co</a:t>
            </a:r>
            <a:r>
              <a:rPr lang="fr-FR" dirty="0" smtClean="0">
                <a:sym typeface="Wingdings" pitchFamily="2" charset="2"/>
              </a:rPr>
              <a:t>-élaborer des significations à 5 et 7 ans</a:t>
            </a:r>
            <a:endParaRPr lang="fr-FR" dirty="0" smtClean="0"/>
          </a:p>
          <a:p>
            <a:pPr>
              <a:defRPr/>
            </a:pPr>
            <a:endParaRPr lang="fr-FR" dirty="0" smtClean="0"/>
          </a:p>
        </p:txBody>
      </p:sp>
      <p:sp>
        <p:nvSpPr>
          <p:cNvPr id="21508"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D7ACD60-C294-4DB1-99EF-437F9FA77F7F}" type="slidenum">
              <a:rPr lang="fr-FR" smtClean="0"/>
              <a:pPr>
                <a:spcBef>
                  <a:spcPct val="0"/>
                </a:spcBef>
              </a:pPr>
              <a:t>24</a:t>
            </a:fld>
            <a:endParaRPr lang="fr-FR" smtClean="0"/>
          </a:p>
        </p:txBody>
      </p:sp>
    </p:spTree>
    <p:extLst>
      <p:ext uri="{BB962C8B-B14F-4D97-AF65-F5344CB8AC3E}">
        <p14:creationId xmlns:p14="http://schemas.microsoft.com/office/powerpoint/2010/main" val="2679090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Modifiez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lvl1pPr>
              <a:defRPr/>
            </a:lvl1pPr>
          </a:lstStyle>
          <a:p>
            <a:pPr>
              <a:defRPr/>
            </a:pPr>
            <a:fld id="{BA0DF025-2F3E-43F2-BE34-D5F7CC39AB4D}" type="datetime1">
              <a:rPr lang="fr-FR"/>
              <a:pPr>
                <a:defRPr/>
              </a:pPr>
              <a:t>30/05/2013</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5DDABBC0-4950-4291-B20E-89834E242962}" type="slidenum">
              <a:rPr lang="fr-FR"/>
              <a:pPr>
                <a:defRPr/>
              </a:pPr>
              <a:t>‹N°›</a:t>
            </a:fld>
            <a:endParaRPr lang="fr-FR"/>
          </a:p>
        </p:txBody>
      </p:sp>
    </p:spTree>
    <p:extLst>
      <p:ext uri="{BB962C8B-B14F-4D97-AF65-F5344CB8AC3E}">
        <p14:creationId xmlns:p14="http://schemas.microsoft.com/office/powerpoint/2010/main" val="3268953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lvl1pPr>
              <a:defRPr/>
            </a:lvl1pPr>
          </a:lstStyle>
          <a:p>
            <a:pPr>
              <a:defRPr/>
            </a:pPr>
            <a:fld id="{E0775375-2E64-4B80-8532-17D0EEFBB711}" type="datetime1">
              <a:rPr lang="fr-FR"/>
              <a:pPr>
                <a:defRPr/>
              </a:pPr>
              <a:t>30/05/2013</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4BC90ECB-2A65-42FD-9FEC-E4DF7DDEAD80}" type="slidenum">
              <a:rPr lang="fr-FR"/>
              <a:pPr>
                <a:defRPr/>
              </a:pPr>
              <a:t>‹N°›</a:t>
            </a:fld>
            <a:endParaRPr lang="fr-FR"/>
          </a:p>
        </p:txBody>
      </p:sp>
    </p:spTree>
    <p:extLst>
      <p:ext uri="{BB962C8B-B14F-4D97-AF65-F5344CB8AC3E}">
        <p14:creationId xmlns:p14="http://schemas.microsoft.com/office/powerpoint/2010/main" val="2486613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lvl1pPr>
              <a:defRPr/>
            </a:lvl1pPr>
          </a:lstStyle>
          <a:p>
            <a:pPr>
              <a:defRPr/>
            </a:pPr>
            <a:fld id="{0B611F83-2691-4DF6-92BC-B99B7E8FCAE3}" type="datetime1">
              <a:rPr lang="fr-FR"/>
              <a:pPr>
                <a:defRPr/>
              </a:pPr>
              <a:t>30/05/2013</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28675550-8FEC-4D11-975D-08F24236D97B}" type="slidenum">
              <a:rPr lang="fr-FR"/>
              <a:pPr>
                <a:defRPr/>
              </a:pPr>
              <a:t>‹N°›</a:t>
            </a:fld>
            <a:endParaRPr lang="fr-FR"/>
          </a:p>
        </p:txBody>
      </p:sp>
    </p:spTree>
    <p:extLst>
      <p:ext uri="{BB962C8B-B14F-4D97-AF65-F5344CB8AC3E}">
        <p14:creationId xmlns:p14="http://schemas.microsoft.com/office/powerpoint/2010/main" val="2298185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lvl1pPr>
              <a:defRPr/>
            </a:lvl1pPr>
          </a:lstStyle>
          <a:p>
            <a:pPr>
              <a:defRPr/>
            </a:pPr>
            <a:fld id="{FA04B839-9DF8-4B83-9292-B2A0665582B6}" type="datetime1">
              <a:rPr lang="fr-FR"/>
              <a:pPr>
                <a:defRPr/>
              </a:pPr>
              <a:t>30/05/2013</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F1D3C30A-893F-425F-B849-4F314B7274C3}" type="slidenum">
              <a:rPr lang="fr-FR"/>
              <a:pPr>
                <a:defRPr/>
              </a:pPr>
              <a:t>‹N°›</a:t>
            </a:fld>
            <a:endParaRPr lang="fr-FR"/>
          </a:p>
        </p:txBody>
      </p:sp>
    </p:spTree>
    <p:extLst>
      <p:ext uri="{BB962C8B-B14F-4D97-AF65-F5344CB8AC3E}">
        <p14:creationId xmlns:p14="http://schemas.microsoft.com/office/powerpoint/2010/main" val="2418055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Modifiez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lvl1pPr>
              <a:defRPr/>
            </a:lvl1pPr>
          </a:lstStyle>
          <a:p>
            <a:pPr>
              <a:defRPr/>
            </a:pPr>
            <a:fld id="{9D50BCF0-F74D-4CF4-9A68-AD65375CADB0}" type="datetime1">
              <a:rPr lang="fr-FR"/>
              <a:pPr>
                <a:defRPr/>
              </a:pPr>
              <a:t>30/05/2013</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C0FD9336-84AE-43E3-A96D-F0EC93525EFD}" type="slidenum">
              <a:rPr lang="fr-FR"/>
              <a:pPr>
                <a:defRPr/>
              </a:pPr>
              <a:t>‹N°›</a:t>
            </a:fld>
            <a:endParaRPr lang="fr-FR"/>
          </a:p>
        </p:txBody>
      </p:sp>
    </p:spTree>
    <p:extLst>
      <p:ext uri="{BB962C8B-B14F-4D97-AF65-F5344CB8AC3E}">
        <p14:creationId xmlns:p14="http://schemas.microsoft.com/office/powerpoint/2010/main" val="13058878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3"/>
          <p:cNvSpPr>
            <a:spLocks noGrp="1"/>
          </p:cNvSpPr>
          <p:nvPr>
            <p:ph type="dt" sz="half" idx="10"/>
          </p:nvPr>
        </p:nvSpPr>
        <p:spPr/>
        <p:txBody>
          <a:bodyPr/>
          <a:lstStyle>
            <a:lvl1pPr>
              <a:defRPr/>
            </a:lvl1pPr>
          </a:lstStyle>
          <a:p>
            <a:pPr>
              <a:defRPr/>
            </a:pPr>
            <a:fld id="{C484349C-B9F6-4F29-AFB2-6D97D7834CFC}" type="datetime1">
              <a:rPr lang="fr-FR"/>
              <a:pPr>
                <a:defRPr/>
              </a:pPr>
              <a:t>30/05/2013</a:t>
            </a:fld>
            <a:endParaRPr lang="fr-FR"/>
          </a:p>
        </p:txBody>
      </p:sp>
      <p:sp>
        <p:nvSpPr>
          <p:cNvPr id="6" name="Espace réservé du pied de page 4"/>
          <p:cNvSpPr>
            <a:spLocks noGrp="1"/>
          </p:cNvSpPr>
          <p:nvPr>
            <p:ph type="ftr" sz="quarter" idx="11"/>
          </p:nvPr>
        </p:nvSpPr>
        <p:spPr/>
        <p:txBody>
          <a:bodyPr/>
          <a:lstStyle>
            <a:lvl1pPr>
              <a:defRPr/>
            </a:lvl1pPr>
          </a:lstStyle>
          <a:p>
            <a:pPr>
              <a:defRPr/>
            </a:pPr>
            <a:endParaRPr lang="fr-FR"/>
          </a:p>
        </p:txBody>
      </p:sp>
      <p:sp>
        <p:nvSpPr>
          <p:cNvPr id="7" name="Espace réservé du numéro de diapositive 5"/>
          <p:cNvSpPr>
            <a:spLocks noGrp="1"/>
          </p:cNvSpPr>
          <p:nvPr>
            <p:ph type="sldNum" sz="quarter" idx="12"/>
          </p:nvPr>
        </p:nvSpPr>
        <p:spPr/>
        <p:txBody>
          <a:bodyPr/>
          <a:lstStyle>
            <a:lvl1pPr>
              <a:defRPr/>
            </a:lvl1pPr>
          </a:lstStyle>
          <a:p>
            <a:pPr>
              <a:defRPr/>
            </a:pPr>
            <a:fld id="{8545C19C-D0A7-4322-8008-7306DC0671AC}" type="slidenum">
              <a:rPr lang="fr-FR"/>
              <a:pPr>
                <a:defRPr/>
              </a:pPr>
              <a:t>‹N°›</a:t>
            </a:fld>
            <a:endParaRPr lang="fr-FR"/>
          </a:p>
        </p:txBody>
      </p:sp>
    </p:spTree>
    <p:extLst>
      <p:ext uri="{BB962C8B-B14F-4D97-AF65-F5344CB8AC3E}">
        <p14:creationId xmlns:p14="http://schemas.microsoft.com/office/powerpoint/2010/main" val="1478493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3"/>
          <p:cNvSpPr>
            <a:spLocks noGrp="1"/>
          </p:cNvSpPr>
          <p:nvPr>
            <p:ph type="dt" sz="half" idx="10"/>
          </p:nvPr>
        </p:nvSpPr>
        <p:spPr/>
        <p:txBody>
          <a:bodyPr/>
          <a:lstStyle>
            <a:lvl1pPr>
              <a:defRPr/>
            </a:lvl1pPr>
          </a:lstStyle>
          <a:p>
            <a:pPr>
              <a:defRPr/>
            </a:pPr>
            <a:fld id="{18472F28-16AA-426E-A6D9-9C9F1BAB0BFF}" type="datetime1">
              <a:rPr lang="fr-FR"/>
              <a:pPr>
                <a:defRPr/>
              </a:pPr>
              <a:t>30/05/2013</a:t>
            </a:fld>
            <a:endParaRPr lang="fr-FR"/>
          </a:p>
        </p:txBody>
      </p:sp>
      <p:sp>
        <p:nvSpPr>
          <p:cNvPr id="8" name="Espace réservé du pied de page 4"/>
          <p:cNvSpPr>
            <a:spLocks noGrp="1"/>
          </p:cNvSpPr>
          <p:nvPr>
            <p:ph type="ftr" sz="quarter" idx="11"/>
          </p:nvPr>
        </p:nvSpPr>
        <p:spPr/>
        <p:txBody>
          <a:bodyPr/>
          <a:lstStyle>
            <a:lvl1pPr>
              <a:defRPr/>
            </a:lvl1pPr>
          </a:lstStyle>
          <a:p>
            <a:pPr>
              <a:defRPr/>
            </a:pPr>
            <a:endParaRPr lang="fr-FR"/>
          </a:p>
        </p:txBody>
      </p:sp>
      <p:sp>
        <p:nvSpPr>
          <p:cNvPr id="9" name="Espace réservé du numéro de diapositive 5"/>
          <p:cNvSpPr>
            <a:spLocks noGrp="1"/>
          </p:cNvSpPr>
          <p:nvPr>
            <p:ph type="sldNum" sz="quarter" idx="12"/>
          </p:nvPr>
        </p:nvSpPr>
        <p:spPr/>
        <p:txBody>
          <a:bodyPr/>
          <a:lstStyle>
            <a:lvl1pPr>
              <a:defRPr/>
            </a:lvl1pPr>
          </a:lstStyle>
          <a:p>
            <a:pPr>
              <a:defRPr/>
            </a:pPr>
            <a:fld id="{F8A9BB28-EFC8-4142-A156-EFAA99CB2386}" type="slidenum">
              <a:rPr lang="fr-FR"/>
              <a:pPr>
                <a:defRPr/>
              </a:pPr>
              <a:t>‹N°›</a:t>
            </a:fld>
            <a:endParaRPr lang="fr-FR"/>
          </a:p>
        </p:txBody>
      </p:sp>
    </p:spTree>
    <p:extLst>
      <p:ext uri="{BB962C8B-B14F-4D97-AF65-F5344CB8AC3E}">
        <p14:creationId xmlns:p14="http://schemas.microsoft.com/office/powerpoint/2010/main" val="2698772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3"/>
          <p:cNvSpPr>
            <a:spLocks noGrp="1"/>
          </p:cNvSpPr>
          <p:nvPr>
            <p:ph type="dt" sz="half" idx="10"/>
          </p:nvPr>
        </p:nvSpPr>
        <p:spPr/>
        <p:txBody>
          <a:bodyPr/>
          <a:lstStyle>
            <a:lvl1pPr>
              <a:defRPr/>
            </a:lvl1pPr>
          </a:lstStyle>
          <a:p>
            <a:pPr>
              <a:defRPr/>
            </a:pPr>
            <a:fld id="{D7B6FCE0-2FFB-4FDB-9FCC-C5EF60F286DC}" type="datetime1">
              <a:rPr lang="fr-FR"/>
              <a:pPr>
                <a:defRPr/>
              </a:pPr>
              <a:t>30/05/2013</a:t>
            </a:fld>
            <a:endParaRPr lang="fr-FR"/>
          </a:p>
        </p:txBody>
      </p:sp>
      <p:sp>
        <p:nvSpPr>
          <p:cNvPr id="4" name="Espace réservé du pied de page 4"/>
          <p:cNvSpPr>
            <a:spLocks noGrp="1"/>
          </p:cNvSpPr>
          <p:nvPr>
            <p:ph type="ftr" sz="quarter" idx="11"/>
          </p:nvPr>
        </p:nvSpPr>
        <p:spPr/>
        <p:txBody>
          <a:bodyPr/>
          <a:lstStyle>
            <a:lvl1pPr>
              <a:defRPr/>
            </a:lvl1pPr>
          </a:lstStyle>
          <a:p>
            <a:pPr>
              <a:defRPr/>
            </a:pPr>
            <a:endParaRPr lang="fr-FR"/>
          </a:p>
        </p:txBody>
      </p:sp>
      <p:sp>
        <p:nvSpPr>
          <p:cNvPr id="5" name="Espace réservé du numéro de diapositive 5"/>
          <p:cNvSpPr>
            <a:spLocks noGrp="1"/>
          </p:cNvSpPr>
          <p:nvPr>
            <p:ph type="sldNum" sz="quarter" idx="12"/>
          </p:nvPr>
        </p:nvSpPr>
        <p:spPr/>
        <p:txBody>
          <a:bodyPr/>
          <a:lstStyle>
            <a:lvl1pPr>
              <a:defRPr/>
            </a:lvl1pPr>
          </a:lstStyle>
          <a:p>
            <a:pPr>
              <a:defRPr/>
            </a:pPr>
            <a:fld id="{F6809E13-0C4B-483B-9096-74A831C4CD97}" type="slidenum">
              <a:rPr lang="fr-FR"/>
              <a:pPr>
                <a:defRPr/>
              </a:pPr>
              <a:t>‹N°›</a:t>
            </a:fld>
            <a:endParaRPr lang="fr-FR"/>
          </a:p>
        </p:txBody>
      </p:sp>
    </p:spTree>
    <p:extLst>
      <p:ext uri="{BB962C8B-B14F-4D97-AF65-F5344CB8AC3E}">
        <p14:creationId xmlns:p14="http://schemas.microsoft.com/office/powerpoint/2010/main" val="3094966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pPr>
              <a:defRPr/>
            </a:pPr>
            <a:fld id="{9085FFEF-3AD9-41B1-B5C9-DF66B9528A92}" type="datetime1">
              <a:rPr lang="fr-FR"/>
              <a:pPr>
                <a:defRPr/>
              </a:pPr>
              <a:t>30/05/2013</a:t>
            </a:fld>
            <a:endParaRPr lang="fr-FR"/>
          </a:p>
        </p:txBody>
      </p:sp>
      <p:sp>
        <p:nvSpPr>
          <p:cNvPr id="3" name="Espace réservé du pied de page 4"/>
          <p:cNvSpPr>
            <a:spLocks noGrp="1"/>
          </p:cNvSpPr>
          <p:nvPr>
            <p:ph type="ftr" sz="quarter" idx="11"/>
          </p:nvPr>
        </p:nvSpPr>
        <p:spPr/>
        <p:txBody>
          <a:bodyPr/>
          <a:lstStyle>
            <a:lvl1pPr>
              <a:defRPr/>
            </a:lvl1pPr>
          </a:lstStyle>
          <a:p>
            <a:pPr>
              <a:defRPr/>
            </a:pPr>
            <a:endParaRPr lang="fr-FR"/>
          </a:p>
        </p:txBody>
      </p:sp>
      <p:sp>
        <p:nvSpPr>
          <p:cNvPr id="4" name="Espace réservé du numéro de diapositive 5"/>
          <p:cNvSpPr>
            <a:spLocks noGrp="1"/>
          </p:cNvSpPr>
          <p:nvPr>
            <p:ph type="sldNum" sz="quarter" idx="12"/>
          </p:nvPr>
        </p:nvSpPr>
        <p:spPr/>
        <p:txBody>
          <a:bodyPr/>
          <a:lstStyle>
            <a:lvl1pPr>
              <a:defRPr/>
            </a:lvl1pPr>
          </a:lstStyle>
          <a:p>
            <a:pPr>
              <a:defRPr/>
            </a:pPr>
            <a:fld id="{BD058B32-A0A1-4DEC-8CD5-0E404F534993}" type="slidenum">
              <a:rPr lang="fr-FR"/>
              <a:pPr>
                <a:defRPr/>
              </a:pPr>
              <a:t>‹N°›</a:t>
            </a:fld>
            <a:endParaRPr lang="fr-FR"/>
          </a:p>
        </p:txBody>
      </p:sp>
    </p:spTree>
    <p:extLst>
      <p:ext uri="{BB962C8B-B14F-4D97-AF65-F5344CB8AC3E}">
        <p14:creationId xmlns:p14="http://schemas.microsoft.com/office/powerpoint/2010/main" val="2823213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Modifiez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3"/>
          <p:cNvSpPr>
            <a:spLocks noGrp="1"/>
          </p:cNvSpPr>
          <p:nvPr>
            <p:ph type="dt" sz="half" idx="10"/>
          </p:nvPr>
        </p:nvSpPr>
        <p:spPr/>
        <p:txBody>
          <a:bodyPr/>
          <a:lstStyle>
            <a:lvl1pPr>
              <a:defRPr/>
            </a:lvl1pPr>
          </a:lstStyle>
          <a:p>
            <a:pPr>
              <a:defRPr/>
            </a:pPr>
            <a:fld id="{F691A58A-2682-4425-804F-FCACAA5E677D}" type="datetime1">
              <a:rPr lang="fr-FR"/>
              <a:pPr>
                <a:defRPr/>
              </a:pPr>
              <a:t>30/05/2013</a:t>
            </a:fld>
            <a:endParaRPr lang="fr-FR"/>
          </a:p>
        </p:txBody>
      </p:sp>
      <p:sp>
        <p:nvSpPr>
          <p:cNvPr id="6" name="Espace réservé du pied de page 4"/>
          <p:cNvSpPr>
            <a:spLocks noGrp="1"/>
          </p:cNvSpPr>
          <p:nvPr>
            <p:ph type="ftr" sz="quarter" idx="11"/>
          </p:nvPr>
        </p:nvSpPr>
        <p:spPr/>
        <p:txBody>
          <a:bodyPr/>
          <a:lstStyle>
            <a:lvl1pPr>
              <a:defRPr/>
            </a:lvl1pPr>
          </a:lstStyle>
          <a:p>
            <a:pPr>
              <a:defRPr/>
            </a:pPr>
            <a:endParaRPr lang="fr-FR"/>
          </a:p>
        </p:txBody>
      </p:sp>
      <p:sp>
        <p:nvSpPr>
          <p:cNvPr id="7" name="Espace réservé du numéro de diapositive 5"/>
          <p:cNvSpPr>
            <a:spLocks noGrp="1"/>
          </p:cNvSpPr>
          <p:nvPr>
            <p:ph type="sldNum" sz="quarter" idx="12"/>
          </p:nvPr>
        </p:nvSpPr>
        <p:spPr/>
        <p:txBody>
          <a:bodyPr/>
          <a:lstStyle>
            <a:lvl1pPr>
              <a:defRPr/>
            </a:lvl1pPr>
          </a:lstStyle>
          <a:p>
            <a:pPr>
              <a:defRPr/>
            </a:pPr>
            <a:fld id="{12905C86-AF91-4C4F-AC64-2CF8E4F7AC6C}" type="slidenum">
              <a:rPr lang="fr-FR"/>
              <a:pPr>
                <a:defRPr/>
              </a:pPr>
              <a:t>‹N°›</a:t>
            </a:fld>
            <a:endParaRPr lang="fr-FR"/>
          </a:p>
        </p:txBody>
      </p:sp>
    </p:spTree>
    <p:extLst>
      <p:ext uri="{BB962C8B-B14F-4D97-AF65-F5344CB8AC3E}">
        <p14:creationId xmlns:p14="http://schemas.microsoft.com/office/powerpoint/2010/main" val="35939820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Modifiez le style du titre</a:t>
            </a:r>
            <a:endParaRPr lang="fr-FR"/>
          </a:p>
        </p:txBody>
      </p:sp>
      <p:sp>
        <p:nvSpPr>
          <p:cNvPr id="3" name="Espace réservé pour une image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fr-FR" noProof="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3"/>
          <p:cNvSpPr>
            <a:spLocks noGrp="1"/>
          </p:cNvSpPr>
          <p:nvPr>
            <p:ph type="dt" sz="half" idx="10"/>
          </p:nvPr>
        </p:nvSpPr>
        <p:spPr/>
        <p:txBody>
          <a:bodyPr/>
          <a:lstStyle>
            <a:lvl1pPr>
              <a:defRPr/>
            </a:lvl1pPr>
          </a:lstStyle>
          <a:p>
            <a:pPr>
              <a:defRPr/>
            </a:pPr>
            <a:fld id="{F5D5F17F-547C-42DD-85A9-FCD1FD75DCF7}" type="datetime1">
              <a:rPr lang="fr-FR"/>
              <a:pPr>
                <a:defRPr/>
              </a:pPr>
              <a:t>30/05/2013</a:t>
            </a:fld>
            <a:endParaRPr lang="fr-FR"/>
          </a:p>
        </p:txBody>
      </p:sp>
      <p:sp>
        <p:nvSpPr>
          <p:cNvPr id="6" name="Espace réservé du pied de page 4"/>
          <p:cNvSpPr>
            <a:spLocks noGrp="1"/>
          </p:cNvSpPr>
          <p:nvPr>
            <p:ph type="ftr" sz="quarter" idx="11"/>
          </p:nvPr>
        </p:nvSpPr>
        <p:spPr/>
        <p:txBody>
          <a:bodyPr/>
          <a:lstStyle>
            <a:lvl1pPr>
              <a:defRPr/>
            </a:lvl1pPr>
          </a:lstStyle>
          <a:p>
            <a:pPr>
              <a:defRPr/>
            </a:pPr>
            <a:endParaRPr lang="fr-FR"/>
          </a:p>
        </p:txBody>
      </p:sp>
      <p:sp>
        <p:nvSpPr>
          <p:cNvPr id="7" name="Espace réservé du numéro de diapositive 5"/>
          <p:cNvSpPr>
            <a:spLocks noGrp="1"/>
          </p:cNvSpPr>
          <p:nvPr>
            <p:ph type="sldNum" sz="quarter" idx="12"/>
          </p:nvPr>
        </p:nvSpPr>
        <p:spPr/>
        <p:txBody>
          <a:bodyPr/>
          <a:lstStyle>
            <a:lvl1pPr>
              <a:defRPr/>
            </a:lvl1pPr>
          </a:lstStyle>
          <a:p>
            <a:pPr>
              <a:defRPr/>
            </a:pPr>
            <a:fld id="{6DCE355F-80DB-4E56-A835-879191EE93C5}" type="slidenum">
              <a:rPr lang="fr-FR"/>
              <a:pPr>
                <a:defRPr/>
              </a:pPr>
              <a:t>‹N°›</a:t>
            </a:fld>
            <a:endParaRPr lang="fr-FR"/>
          </a:p>
        </p:txBody>
      </p:sp>
    </p:spTree>
    <p:extLst>
      <p:ext uri="{BB962C8B-B14F-4D97-AF65-F5344CB8AC3E}">
        <p14:creationId xmlns:p14="http://schemas.microsoft.com/office/powerpoint/2010/main" val="3489474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fr-FR" smtClean="0"/>
              <a:t>Modifiez le style du titre</a:t>
            </a:r>
          </a:p>
        </p:txBody>
      </p:sp>
      <p:sp>
        <p:nvSpPr>
          <p:cNvPr id="1027" name="Espace réservé du texte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cs typeface="+mn-cs"/>
              </a:defRPr>
            </a:lvl1pPr>
          </a:lstStyle>
          <a:p>
            <a:pPr>
              <a:defRPr/>
            </a:pPr>
            <a:fld id="{15A059F7-823D-4BF4-AA9A-FB0036BB27AA}" type="datetime1">
              <a:rPr lang="fr-FR"/>
              <a:pPr>
                <a:defRPr/>
              </a:pPr>
              <a:t>30/05/2013</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cs typeface="+mn-cs"/>
              </a:defRPr>
            </a:lvl1pPr>
          </a:lstStyle>
          <a:p>
            <a:pPr>
              <a:defRPr/>
            </a:pPr>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68B62888-0590-4AD9-B515-E3C313B83BBD}" type="slidenum">
              <a:rPr lang="fr-FR"/>
              <a:pPr>
                <a:defRPr/>
              </a:pPr>
              <a:t>‹N°›</a:t>
            </a:fld>
            <a:endParaRPr lang="fr-F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video" Target="file:///H:\THESE\Extrait%20Jeu%20humour%20dyade%207-8-%203%20ans.avi" TargetMode="External"/><Relationship Id="rId5" Type="http://schemas.openxmlformats.org/officeDocument/2006/relationships/image" Target="../media/image20.png"/><Relationship Id="rId4" Type="http://schemas.openxmlformats.org/officeDocument/2006/relationships/hyperlink" Target="Extrait%20pr&#233;sentation%20th&#232;se%20Jeu%20humour%20dyade%207-8-%203%20ans.avi"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png"/></Relationships>
</file>

<file path=ppt/slides/_rels/slide3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8.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3074"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A0D93631-FBF3-46B4-BB0B-715CFA1EBE7F}" type="slidenum">
              <a:rPr lang="fr-FR" sz="1200" smtClean="0">
                <a:solidFill>
                  <a:srgbClr val="898989"/>
                </a:solidFill>
              </a:rPr>
              <a:pPr>
                <a:spcBef>
                  <a:spcPct val="0"/>
                </a:spcBef>
                <a:buFontTx/>
                <a:buNone/>
              </a:pPr>
              <a:t>1</a:t>
            </a:fld>
            <a:endParaRPr lang="fr-FR" sz="1200" smtClean="0">
              <a:solidFill>
                <a:srgbClr val="898989"/>
              </a:solidFill>
            </a:endParaRPr>
          </a:p>
        </p:txBody>
      </p:sp>
      <p:pic>
        <p:nvPicPr>
          <p:cNvPr id="307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43425" y="3421063"/>
            <a:ext cx="57150" cy="14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10" descr="H:\THESE\photo fillette.jpg"/>
          <p:cNvPicPr>
            <a:picLocks noChangeAspect="1" noChangeArrowheads="1"/>
          </p:cNvPicPr>
          <p:nvPr/>
        </p:nvPicPr>
        <p:blipFill>
          <a:blip r:embed="rId3">
            <a:extLst>
              <a:ext uri="{28A0092B-C50C-407E-A947-70E740481C1C}">
                <a14:useLocalDpi xmlns:a14="http://schemas.microsoft.com/office/drawing/2010/main" val="0"/>
              </a:ext>
            </a:extLst>
          </a:blip>
          <a:srcRect l="4153" r="-4153"/>
          <a:stretch>
            <a:fillRect/>
          </a:stretch>
        </p:blipFill>
        <p:spPr bwMode="auto">
          <a:xfrm>
            <a:off x="0" y="0"/>
            <a:ext cx="9540875" cy="337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7" name="Titre 1"/>
          <p:cNvSpPr>
            <a:spLocks noGrp="1"/>
          </p:cNvSpPr>
          <p:nvPr>
            <p:ph type="ctrTitle"/>
          </p:nvPr>
        </p:nvSpPr>
        <p:spPr>
          <a:xfrm>
            <a:off x="-28575" y="3389313"/>
            <a:ext cx="9144000" cy="1260475"/>
          </a:xfrm>
        </p:spPr>
        <p:txBody>
          <a:bodyPr/>
          <a:lstStyle/>
          <a:p>
            <a:pPr eaLnBrk="1" hangingPunct="1"/>
            <a:r>
              <a:rPr lang="fr-FR" sz="3200" smtClean="0">
                <a:ea typeface="Verdana" panose="020B0604030504040204" pitchFamily="34" charset="0"/>
                <a:cs typeface="Arial" panose="020B0604020202020204" pitchFamily="34" charset="0"/>
              </a:rPr>
              <a:t/>
            </a:r>
            <a:br>
              <a:rPr lang="fr-FR" sz="3200" smtClean="0">
                <a:ea typeface="Verdana" panose="020B0604030504040204" pitchFamily="34" charset="0"/>
                <a:cs typeface="Arial" panose="020B0604020202020204" pitchFamily="34" charset="0"/>
              </a:rPr>
            </a:br>
            <a:r>
              <a:rPr lang="fr-FR" sz="3200" smtClean="0">
                <a:ea typeface="Verdana" panose="020B0604030504040204" pitchFamily="34" charset="0"/>
                <a:cs typeface="Arial" panose="020B0604020202020204" pitchFamily="34" charset="0"/>
              </a:rPr>
              <a:t>Développement des conventions sociales dans les jeux entre enfants de 3 à 7 ans : </a:t>
            </a:r>
            <a:br>
              <a:rPr lang="fr-FR" sz="3200" smtClean="0">
                <a:ea typeface="Verdana" panose="020B0604030504040204" pitchFamily="34" charset="0"/>
                <a:cs typeface="Arial" panose="020B0604020202020204" pitchFamily="34" charset="0"/>
              </a:rPr>
            </a:br>
            <a:r>
              <a:rPr lang="fr-FR" sz="3200" smtClean="0">
                <a:ea typeface="Verdana" panose="020B0604030504040204" pitchFamily="34" charset="0"/>
                <a:cs typeface="Arial" panose="020B0604020202020204" pitchFamily="34" charset="0"/>
              </a:rPr>
              <a:t>quels usages du langage et des objets ?</a:t>
            </a:r>
          </a:p>
        </p:txBody>
      </p:sp>
      <p:sp>
        <p:nvSpPr>
          <p:cNvPr id="3078" name="ZoneTexte 18"/>
          <p:cNvSpPr txBox="1">
            <a:spLocks noChangeArrowheads="1"/>
          </p:cNvSpPr>
          <p:nvPr/>
        </p:nvSpPr>
        <p:spPr bwMode="auto">
          <a:xfrm>
            <a:off x="198438" y="5924550"/>
            <a:ext cx="91440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r>
              <a:rPr lang="fr-FR" sz="1800" b="1"/>
              <a:t>Sixième Colloque international du RIPSYDEVE</a:t>
            </a:r>
            <a:endParaRPr lang="fr-FR" sz="1800"/>
          </a:p>
          <a:p>
            <a:pPr algn="ctr">
              <a:spcBef>
                <a:spcPct val="0"/>
              </a:spcBef>
              <a:buFontTx/>
              <a:buNone/>
            </a:pPr>
            <a:r>
              <a:rPr lang="fr-FR" sz="1800" b="1" i="1"/>
              <a:t>« Actualités de la Psychologie du Développement et de l’Education »</a:t>
            </a:r>
            <a:endParaRPr lang="fr-FR" sz="1800"/>
          </a:p>
          <a:p>
            <a:pPr algn="ctr">
              <a:spcBef>
                <a:spcPct val="0"/>
              </a:spcBef>
              <a:buFontTx/>
              <a:buNone/>
            </a:pPr>
            <a:r>
              <a:rPr lang="fr-FR" sz="1800"/>
              <a:t>Université de Toulouse 2 – Le Mirail - 30 et 31 mai 2013</a:t>
            </a:r>
            <a:endParaRPr lang="fr-FR" sz="1800" b="1">
              <a:latin typeface="Helvetica 35 Thin" pitchFamily="34" charset="0"/>
            </a:endParaRPr>
          </a:p>
        </p:txBody>
      </p:sp>
      <p:sp>
        <p:nvSpPr>
          <p:cNvPr id="2055" name="ZoneTexte 20"/>
          <p:cNvSpPr txBox="1">
            <a:spLocks noChangeArrowheads="1"/>
          </p:cNvSpPr>
          <p:nvPr/>
        </p:nvSpPr>
        <p:spPr bwMode="auto">
          <a:xfrm>
            <a:off x="755650" y="5227638"/>
            <a:ext cx="7127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2000" b="1" dirty="0" smtClean="0">
                <a:latin typeface="+mj-lt"/>
                <a:ea typeface="Verdana" pitchFamily="34" charset="0"/>
                <a:cs typeface="Verdana" pitchFamily="34" charset="0"/>
              </a:rPr>
              <a:t>Audrey Barthélémy-</a:t>
            </a:r>
            <a:r>
              <a:rPr lang="fr-FR" sz="2000" b="1" dirty="0" err="1" smtClean="0">
                <a:latin typeface="+mj-lt"/>
                <a:ea typeface="Verdana" pitchFamily="34" charset="0"/>
                <a:cs typeface="Verdana" pitchFamily="34" charset="0"/>
              </a:rPr>
              <a:t>Musso</a:t>
            </a:r>
            <a:r>
              <a:rPr lang="fr-FR" sz="2000" b="1" dirty="0" smtClean="0">
                <a:latin typeface="+mj-lt"/>
                <a:ea typeface="Verdana" pitchFamily="34" charset="0"/>
                <a:cs typeface="Verdana" pitchFamily="34" charset="0"/>
              </a:rPr>
              <a:t>, Valérie Tartas et Michèle </a:t>
            </a:r>
            <a:r>
              <a:rPr lang="fr-FR" sz="2000" b="1" dirty="0" err="1" smtClean="0">
                <a:latin typeface="+mj-lt"/>
                <a:ea typeface="Verdana" pitchFamily="34" charset="0"/>
                <a:cs typeface="Verdana" pitchFamily="34" charset="0"/>
              </a:rPr>
              <a:t>Guidetti</a:t>
            </a:r>
            <a:endParaRPr lang="fr-FR" sz="2000" b="1" dirty="0" smtClean="0">
              <a:latin typeface="+mj-lt"/>
              <a:ea typeface="Verdana" pitchFamily="34" charset="0"/>
              <a:cs typeface="Verdana" pitchFamily="34" charset="0"/>
            </a:endParaRPr>
          </a:p>
        </p:txBody>
      </p:sp>
      <p:pic>
        <p:nvPicPr>
          <p:cNvPr id="3080"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07375" y="1436688"/>
            <a:ext cx="935038" cy="6746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51825" y="0"/>
            <a:ext cx="906463" cy="1198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34925"/>
            <a:ext cx="1057275" cy="933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3" name="Picture 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113" y="1084263"/>
            <a:ext cx="827088" cy="1200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E4F373E8-7B4B-4F74-9F45-F0C909959F0E}" type="slidenum">
              <a:rPr lang="fr-FR" sz="1200" smtClean="0">
                <a:solidFill>
                  <a:srgbClr val="898989"/>
                </a:solidFill>
              </a:rPr>
              <a:pPr>
                <a:spcBef>
                  <a:spcPct val="0"/>
                </a:spcBef>
                <a:buFontTx/>
                <a:buNone/>
              </a:pPr>
              <a:t>10</a:t>
            </a:fld>
            <a:endParaRPr lang="fr-FR" sz="1200" smtClean="0">
              <a:solidFill>
                <a:srgbClr val="898989"/>
              </a:solidFill>
            </a:endParaRPr>
          </a:p>
        </p:txBody>
      </p:sp>
      <p:sp>
        <p:nvSpPr>
          <p:cNvPr id="18435" name="Titre 1"/>
          <p:cNvSpPr>
            <a:spLocks noGrp="1"/>
          </p:cNvSpPr>
          <p:nvPr>
            <p:ph type="title"/>
          </p:nvPr>
        </p:nvSpPr>
        <p:spPr>
          <a:xfrm>
            <a:off x="0" y="4400550"/>
            <a:ext cx="9144000" cy="1143000"/>
          </a:xfrm>
        </p:spPr>
        <p:txBody>
          <a:bodyPr/>
          <a:lstStyle/>
          <a:p>
            <a:pPr eaLnBrk="1" hangingPunct="1"/>
            <a:r>
              <a:rPr lang="fr-FR" dirty="0" smtClean="0"/>
              <a:t> </a:t>
            </a:r>
            <a:r>
              <a:rPr lang="fr-FR" dirty="0" smtClean="0"/>
              <a:t>Résultats</a:t>
            </a:r>
          </a:p>
        </p:txBody>
      </p:sp>
      <p:sp>
        <p:nvSpPr>
          <p:cNvPr id="10" name="ZoneTexte 9"/>
          <p:cNvSpPr txBox="1"/>
          <p:nvPr/>
        </p:nvSpPr>
        <p:spPr>
          <a:xfrm>
            <a:off x="11361738" y="4797425"/>
            <a:ext cx="3544887" cy="1076325"/>
          </a:xfrm>
          <a:prstGeom prst="rect">
            <a:avLst/>
          </a:prstGeom>
          <a:noFill/>
        </p:spPr>
        <p:txBody>
          <a:bodyPr wrap="none">
            <a:spAutoFit/>
          </a:bodyPr>
          <a:lstStyle/>
          <a:p>
            <a:pPr marL="285750" indent="-285750" eaLnBrk="1" hangingPunct="1">
              <a:buFont typeface="Wingdings" pitchFamily="2" charset="2"/>
              <a:buChar char="Ø"/>
              <a:defRPr/>
            </a:pPr>
            <a:r>
              <a:rPr lang="fr-FR" sz="3200" dirty="0">
                <a:solidFill>
                  <a:schemeClr val="bg1">
                    <a:lumMod val="65000"/>
                  </a:schemeClr>
                </a:solidFill>
                <a:latin typeface="Helvetica 35 Thin" pitchFamily="34" charset="0"/>
                <a:cs typeface="Arial" charset="0"/>
              </a:rPr>
              <a:t> Jeu humoristique</a:t>
            </a:r>
          </a:p>
          <a:p>
            <a:pPr eaLnBrk="1" hangingPunct="1">
              <a:defRPr/>
            </a:pPr>
            <a:r>
              <a:rPr lang="fr-FR" sz="3200" dirty="0">
                <a:solidFill>
                  <a:schemeClr val="bg1">
                    <a:lumMod val="65000"/>
                  </a:schemeClr>
                </a:solidFill>
                <a:latin typeface="Helvetica 35 Thin" pitchFamily="34" charset="0"/>
                <a:cs typeface="Arial" charset="0"/>
              </a:rPr>
              <a:t>    </a:t>
            </a:r>
          </a:p>
        </p:txBody>
      </p:sp>
      <p:sp>
        <p:nvSpPr>
          <p:cNvPr id="11" name="ZoneTexte 10"/>
          <p:cNvSpPr txBox="1"/>
          <p:nvPr/>
        </p:nvSpPr>
        <p:spPr>
          <a:xfrm>
            <a:off x="9144000" y="839788"/>
            <a:ext cx="2317750" cy="1076325"/>
          </a:xfrm>
          <a:prstGeom prst="rect">
            <a:avLst/>
          </a:prstGeom>
          <a:noFill/>
        </p:spPr>
        <p:txBody>
          <a:bodyPr wrap="none">
            <a:spAutoFit/>
          </a:bodyPr>
          <a:lstStyle/>
          <a:p>
            <a:pPr marL="285750" indent="-285750" eaLnBrk="1" hangingPunct="1">
              <a:buFont typeface="Wingdings" pitchFamily="2" charset="2"/>
              <a:buChar char="Ø"/>
              <a:defRPr/>
            </a:pPr>
            <a:r>
              <a:rPr lang="fr-FR" sz="3200" dirty="0">
                <a:solidFill>
                  <a:schemeClr val="bg1">
                    <a:lumMod val="65000"/>
                  </a:schemeClr>
                </a:solidFill>
                <a:latin typeface="Helvetica 35 Thin" pitchFamily="34" charset="0"/>
                <a:cs typeface="Arial" charset="0"/>
              </a:rPr>
              <a:t> Jeu repas</a:t>
            </a:r>
          </a:p>
          <a:p>
            <a:pPr eaLnBrk="1" hangingPunct="1">
              <a:defRPr/>
            </a:pPr>
            <a:r>
              <a:rPr lang="fr-FR" sz="3200" dirty="0">
                <a:solidFill>
                  <a:schemeClr val="bg1">
                    <a:lumMod val="65000"/>
                  </a:schemeClr>
                </a:solidFill>
                <a:latin typeface="Helvetica 35 Thin" pitchFamily="34" charset="0"/>
                <a:cs typeface="Arial" charset="0"/>
              </a:rPr>
              <a:t>    </a:t>
            </a:r>
          </a:p>
        </p:txBody>
      </p:sp>
      <p:pic>
        <p:nvPicPr>
          <p:cNvPr id="18438" name="Picture 5" descr="F:\THESE\REDACTION\Chapitre 1+2+3\Photo thèse\Dét de niveau 5 -photo1 dyade25-26 MS- JL.png"/>
          <p:cNvPicPr>
            <a:picLocks noChangeAspect="1" noChangeArrowheads="1"/>
          </p:cNvPicPr>
          <p:nvPr/>
        </p:nvPicPr>
        <p:blipFill>
          <a:blip r:embed="rId3">
            <a:extLst>
              <a:ext uri="{28A0092B-C50C-407E-A947-70E740481C1C}">
                <a14:useLocalDpi xmlns:a14="http://schemas.microsoft.com/office/drawing/2010/main" val="0"/>
              </a:ext>
            </a:extLst>
          </a:blip>
          <a:srcRect r="8534"/>
          <a:stretch>
            <a:fillRect/>
          </a:stretch>
        </p:blipFill>
        <p:spPr bwMode="auto">
          <a:xfrm>
            <a:off x="0" y="0"/>
            <a:ext cx="3132138"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7" name="ZoneTexte 5"/>
          <p:cNvSpPr txBox="1">
            <a:spLocks noChangeArrowheads="1"/>
          </p:cNvSpPr>
          <p:nvPr/>
        </p:nvSpPr>
        <p:spPr bwMode="auto">
          <a:xfrm>
            <a:off x="0" y="2816225"/>
            <a:ext cx="3132138" cy="646113"/>
          </a:xfrm>
          <a:prstGeom prst="rect">
            <a:avLst/>
          </a:prstGeom>
          <a:solidFill>
            <a:schemeClr val="tx1">
              <a:alpha val="65881"/>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600" dirty="0" smtClean="0">
                <a:solidFill>
                  <a:schemeClr val="bg1"/>
                </a:solidFill>
                <a:latin typeface="+mj-lt"/>
              </a:rPr>
              <a:t>Jeu libre</a:t>
            </a:r>
          </a:p>
        </p:txBody>
      </p:sp>
      <p:pic>
        <p:nvPicPr>
          <p:cNvPr id="9" name="Picture 6" descr="F:\THESE\REDACTION\Chapitre 1+2+3\Photo thèse\Dét de niveau 1 -photo 1 dyade 3-4 ps jr2.png"/>
          <p:cNvPicPr>
            <a:picLocks noChangeAspect="1" noChangeArrowheads="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84168" y="0"/>
            <a:ext cx="3059832" cy="3462427"/>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8" name="Picture 2" descr="F:\THESE\photo garçon tire la langue.jpg"/>
          <p:cNvPicPr>
            <a:picLocks noChangeAspect="1" noChangeArrowheads="1"/>
          </p:cNvPicPr>
          <p:nvPr/>
        </p:nvPicPr>
        <p:blipFill>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131840" y="0"/>
            <a:ext cx="2952328" cy="3462427"/>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5370" name="ZoneTexte 11"/>
          <p:cNvSpPr txBox="1">
            <a:spLocks noChangeArrowheads="1"/>
          </p:cNvSpPr>
          <p:nvPr/>
        </p:nvSpPr>
        <p:spPr bwMode="auto">
          <a:xfrm>
            <a:off x="3132138" y="2816225"/>
            <a:ext cx="2952750" cy="646113"/>
          </a:xfrm>
          <a:prstGeom prst="rect">
            <a:avLst/>
          </a:prstGeom>
          <a:solidFill>
            <a:schemeClr val="tx1">
              <a:alpha val="2196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600" dirty="0" smtClean="0">
                <a:solidFill>
                  <a:schemeClr val="bg1"/>
                </a:solidFill>
                <a:latin typeface="+mj-lt"/>
              </a:rPr>
              <a:t>Jeu humour</a:t>
            </a:r>
          </a:p>
        </p:txBody>
      </p:sp>
      <p:sp>
        <p:nvSpPr>
          <p:cNvPr id="15371" name="ZoneTexte 12"/>
          <p:cNvSpPr txBox="1">
            <a:spLocks noChangeArrowheads="1"/>
          </p:cNvSpPr>
          <p:nvPr/>
        </p:nvSpPr>
        <p:spPr bwMode="auto">
          <a:xfrm>
            <a:off x="6084888" y="2816225"/>
            <a:ext cx="3059112" cy="646113"/>
          </a:xfrm>
          <a:prstGeom prst="rect">
            <a:avLst/>
          </a:prstGeom>
          <a:solidFill>
            <a:schemeClr val="tx1">
              <a:alpha val="10196"/>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600" dirty="0" smtClean="0">
                <a:solidFill>
                  <a:schemeClr val="bg1"/>
                </a:solidFill>
                <a:latin typeface="+mj-lt"/>
              </a:rPr>
              <a:t>Jeu repas</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21" name="Rectangle 20"/>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22532" name="Titre 1"/>
          <p:cNvSpPr>
            <a:spLocks noGrp="1"/>
          </p:cNvSpPr>
          <p:nvPr>
            <p:ph type="title"/>
          </p:nvPr>
        </p:nvSpPr>
        <p:spPr>
          <a:xfrm>
            <a:off x="2243138" y="28575"/>
            <a:ext cx="6900862" cy="1143000"/>
          </a:xfrm>
        </p:spPr>
        <p:txBody>
          <a:bodyPr/>
          <a:lstStyle/>
          <a:p>
            <a:pPr eaLnBrk="1" hangingPunct="1"/>
            <a:r>
              <a:rPr lang="fr-FR" dirty="0" smtClean="0"/>
              <a:t>Nombre </a:t>
            </a:r>
            <a:r>
              <a:rPr lang="fr-FR" dirty="0" smtClean="0"/>
              <a:t>d’usages détournés</a:t>
            </a:r>
          </a:p>
        </p:txBody>
      </p:sp>
      <p:sp>
        <p:nvSpPr>
          <p:cNvPr id="22533"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D3540399-6DF4-4C78-8680-C160001448AD}" type="slidenum">
              <a:rPr lang="fr-FR" sz="1200" smtClean="0">
                <a:solidFill>
                  <a:srgbClr val="898989"/>
                </a:solidFill>
              </a:rPr>
              <a:pPr>
                <a:spcBef>
                  <a:spcPct val="0"/>
                </a:spcBef>
                <a:buFontTx/>
                <a:buNone/>
              </a:pPr>
              <a:t>11</a:t>
            </a:fld>
            <a:endParaRPr lang="fr-FR" sz="1200" smtClean="0">
              <a:solidFill>
                <a:srgbClr val="898989"/>
              </a:solidFill>
            </a:endParaRPr>
          </a:p>
        </p:txBody>
      </p:sp>
      <p:graphicFrame>
        <p:nvGraphicFramePr>
          <p:cNvPr id="2" name="Graphique 4"/>
          <p:cNvGraphicFramePr>
            <a:graphicFrameLocks/>
          </p:cNvGraphicFramePr>
          <p:nvPr/>
        </p:nvGraphicFramePr>
        <p:xfrm>
          <a:off x="1908175" y="2062163"/>
          <a:ext cx="7880350" cy="3811587"/>
        </p:xfrm>
        <a:graphic>
          <a:graphicData uri="http://schemas.openxmlformats.org/drawingml/2006/chart">
            <c:chart xmlns:c="http://schemas.openxmlformats.org/drawingml/2006/chart" xmlns:r="http://schemas.openxmlformats.org/officeDocument/2006/relationships" r:id="rId2"/>
          </a:graphicData>
        </a:graphic>
      </p:graphicFrame>
      <p:sp>
        <p:nvSpPr>
          <p:cNvPr id="7" name="ZoneTexte 6"/>
          <p:cNvSpPr txBox="1"/>
          <p:nvPr/>
        </p:nvSpPr>
        <p:spPr>
          <a:xfrm>
            <a:off x="6261100" y="5608638"/>
            <a:ext cx="2663825" cy="612775"/>
          </a:xfrm>
          <a:prstGeom prst="rect">
            <a:avLst/>
          </a:prstGeom>
          <a:noFill/>
        </p:spPr>
        <p:txBody>
          <a:bodyPr>
            <a:spAutoFit/>
          </a:bodyPr>
          <a:lstStyle/>
          <a:p>
            <a:pPr marL="285750" indent="-285750" eaLnBrk="1" fontAlgn="auto" hangingPunct="1">
              <a:spcBef>
                <a:spcPts val="0"/>
              </a:spcBef>
              <a:spcAft>
                <a:spcPts val="0"/>
              </a:spcAft>
              <a:buFont typeface="Wingdings" pitchFamily="2" charset="2"/>
              <a:buChar char="Ø"/>
              <a:defRPr/>
            </a:pPr>
            <a:r>
              <a:rPr lang="fr-FR" dirty="0">
                <a:latin typeface="+mj-lt"/>
                <a:cs typeface="+mn-cs"/>
              </a:rPr>
              <a:t>Pas d’effet de l’âge </a:t>
            </a:r>
          </a:p>
          <a:p>
            <a:pPr eaLnBrk="1" fontAlgn="auto" hangingPunct="1">
              <a:spcBef>
                <a:spcPts val="0"/>
              </a:spcBef>
              <a:spcAft>
                <a:spcPts val="0"/>
              </a:spcAft>
              <a:defRPr/>
            </a:pPr>
            <a:r>
              <a:rPr lang="fr-FR" sz="1600" dirty="0">
                <a:latin typeface="+mj-lt"/>
                <a:cs typeface="+mn-cs"/>
              </a:rPr>
              <a:t> </a:t>
            </a:r>
          </a:p>
        </p:txBody>
      </p:sp>
      <p:sp>
        <p:nvSpPr>
          <p:cNvPr id="16393" name="ZoneTexte 16"/>
          <p:cNvSpPr txBox="1">
            <a:spLocks noChangeArrowheads="1"/>
          </p:cNvSpPr>
          <p:nvPr/>
        </p:nvSpPr>
        <p:spPr bwMode="auto">
          <a:xfrm>
            <a:off x="-26988" y="2062163"/>
            <a:ext cx="2295526" cy="5842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18" name="ZoneTexte 11"/>
          <p:cNvSpPr txBox="1">
            <a:spLocks noChangeArrowheads="1"/>
          </p:cNvSpPr>
          <p:nvPr/>
        </p:nvSpPr>
        <p:spPr bwMode="auto">
          <a:xfrm>
            <a:off x="-26988" y="2892425"/>
            <a:ext cx="2305051"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19" name="ZoneTexte 12"/>
          <p:cNvSpPr txBox="1">
            <a:spLocks noChangeArrowheads="1"/>
          </p:cNvSpPr>
          <p:nvPr/>
        </p:nvSpPr>
        <p:spPr bwMode="auto">
          <a:xfrm>
            <a:off x="-26988" y="3754438"/>
            <a:ext cx="2305051" cy="585787"/>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repas</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23557"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EECEF076-7EE5-427A-A2D7-55626BDFE05F}" type="slidenum">
              <a:rPr lang="fr-FR" sz="1200" smtClean="0">
                <a:solidFill>
                  <a:srgbClr val="898989"/>
                </a:solidFill>
              </a:rPr>
              <a:pPr>
                <a:spcBef>
                  <a:spcPct val="0"/>
                </a:spcBef>
                <a:buFontTx/>
                <a:buNone/>
              </a:pPr>
              <a:t>12</a:t>
            </a:fld>
            <a:endParaRPr lang="fr-FR" sz="1200" smtClean="0">
              <a:solidFill>
                <a:srgbClr val="898989"/>
              </a:solidFill>
            </a:endParaRPr>
          </a:p>
        </p:txBody>
      </p:sp>
      <p:graphicFrame>
        <p:nvGraphicFramePr>
          <p:cNvPr id="2" name="Graphique 4"/>
          <p:cNvGraphicFramePr>
            <a:graphicFrameLocks/>
          </p:cNvGraphicFramePr>
          <p:nvPr/>
        </p:nvGraphicFramePr>
        <p:xfrm>
          <a:off x="2135188" y="1196975"/>
          <a:ext cx="6929437" cy="3789363"/>
        </p:xfrm>
        <a:graphic>
          <a:graphicData uri="http://schemas.openxmlformats.org/drawingml/2006/chart">
            <c:chart xmlns:c="http://schemas.openxmlformats.org/drawingml/2006/chart" xmlns:r="http://schemas.openxmlformats.org/officeDocument/2006/relationships" r:id="rId2"/>
          </a:graphicData>
        </a:graphic>
      </p:graphicFrame>
      <p:sp>
        <p:nvSpPr>
          <p:cNvPr id="22535" name="ZoneTexte 6"/>
          <p:cNvSpPr txBox="1">
            <a:spLocks noChangeArrowheads="1"/>
          </p:cNvSpPr>
          <p:nvPr/>
        </p:nvSpPr>
        <p:spPr bwMode="auto">
          <a:xfrm>
            <a:off x="5826125" y="5278438"/>
            <a:ext cx="3302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buFont typeface="Wingdings" pitchFamily="2" charset="2"/>
              <a:buChar char="Ø"/>
              <a:defRPr/>
            </a:pPr>
            <a:r>
              <a:rPr lang="fr-FR" dirty="0" smtClean="0">
                <a:latin typeface="+mj-lt"/>
              </a:rPr>
              <a:t>Effet de l’âge entre 5 et 7 ans</a:t>
            </a:r>
          </a:p>
        </p:txBody>
      </p:sp>
      <p:sp>
        <p:nvSpPr>
          <p:cNvPr id="16" name="ZoneTexte 15"/>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22538" name="ZoneTexte 11"/>
          <p:cNvSpPr txBox="1">
            <a:spLocks noChangeArrowheads="1"/>
          </p:cNvSpPr>
          <p:nvPr/>
        </p:nvSpPr>
        <p:spPr bwMode="auto">
          <a:xfrm>
            <a:off x="-26988" y="2892425"/>
            <a:ext cx="2305051" cy="584200"/>
          </a:xfrm>
          <a:prstGeom prst="rect">
            <a:avLst/>
          </a:prstGeom>
          <a:solidFill>
            <a:schemeClr val="tx1"/>
          </a:solidFill>
          <a:ln w="9525">
            <a:solidFill>
              <a:schemeClr val="tx1"/>
            </a:solidFill>
            <a:miter lim="800000"/>
            <a:headEnd/>
            <a:tailEnd/>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smtClean="0">
                <a:solidFill>
                  <a:schemeClr val="bg1"/>
                </a:solidFill>
                <a:latin typeface="+mj-lt"/>
              </a:rPr>
              <a:t>Jeu humour</a:t>
            </a:r>
          </a:p>
        </p:txBody>
      </p:sp>
      <p:sp>
        <p:nvSpPr>
          <p:cNvPr id="18" name="ZoneTexte 12"/>
          <p:cNvSpPr txBox="1">
            <a:spLocks noChangeArrowheads="1"/>
          </p:cNvSpPr>
          <p:nvPr/>
        </p:nvSpPr>
        <p:spPr bwMode="auto">
          <a:xfrm>
            <a:off x="-26988" y="3754438"/>
            <a:ext cx="2305051" cy="585787"/>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repas</a:t>
            </a:r>
          </a:p>
        </p:txBody>
      </p:sp>
      <p:sp>
        <p:nvSpPr>
          <p:cNvPr id="23563" name="Zone de texte 3"/>
          <p:cNvSpPr txBox="1">
            <a:spLocks noChangeArrowheads="1"/>
          </p:cNvSpPr>
          <p:nvPr/>
        </p:nvSpPr>
        <p:spPr bwMode="auto">
          <a:xfrm>
            <a:off x="8064500" y="1271588"/>
            <a:ext cx="1079500"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 p &lt; .05</a:t>
            </a:r>
          </a:p>
        </p:txBody>
      </p:sp>
      <p:sp>
        <p:nvSpPr>
          <p:cNvPr id="14" name="Titre 1"/>
          <p:cNvSpPr>
            <a:spLocks noGrp="1"/>
          </p:cNvSpPr>
          <p:nvPr>
            <p:ph type="title"/>
          </p:nvPr>
        </p:nvSpPr>
        <p:spPr>
          <a:xfrm>
            <a:off x="2243138" y="28575"/>
            <a:ext cx="6900862" cy="1143000"/>
          </a:xfrm>
        </p:spPr>
        <p:txBody>
          <a:bodyPr/>
          <a:lstStyle/>
          <a:p>
            <a:pPr eaLnBrk="1" hangingPunct="1"/>
            <a:r>
              <a:rPr lang="fr-FR" dirty="0" smtClean="0"/>
              <a:t>Nombre </a:t>
            </a:r>
            <a:r>
              <a:rPr lang="fr-FR" dirty="0" smtClean="0"/>
              <a:t>d’usages détournés</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12" name="Rectangle 11"/>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24581"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AB7C18BC-9A63-4C2D-A0CE-9594D2D366AF}" type="slidenum">
              <a:rPr lang="fr-FR" sz="1200" smtClean="0">
                <a:solidFill>
                  <a:srgbClr val="898989"/>
                </a:solidFill>
              </a:rPr>
              <a:pPr>
                <a:spcBef>
                  <a:spcPct val="0"/>
                </a:spcBef>
                <a:buFontTx/>
                <a:buNone/>
              </a:pPr>
              <a:t>13</a:t>
            </a:fld>
            <a:endParaRPr lang="fr-FR" sz="1200" smtClean="0">
              <a:solidFill>
                <a:srgbClr val="898989"/>
              </a:solidFill>
            </a:endParaRPr>
          </a:p>
        </p:txBody>
      </p:sp>
      <p:graphicFrame>
        <p:nvGraphicFramePr>
          <p:cNvPr id="2" name="Graphique 4"/>
          <p:cNvGraphicFramePr>
            <a:graphicFrameLocks/>
          </p:cNvGraphicFramePr>
          <p:nvPr/>
        </p:nvGraphicFramePr>
        <p:xfrm>
          <a:off x="2771775" y="1549400"/>
          <a:ext cx="5565775" cy="3854450"/>
        </p:xfrm>
        <a:graphic>
          <a:graphicData uri="http://schemas.openxmlformats.org/drawingml/2006/chart">
            <c:chart xmlns:c="http://schemas.openxmlformats.org/drawingml/2006/chart" xmlns:r="http://schemas.openxmlformats.org/officeDocument/2006/relationships" r:id="rId2"/>
          </a:graphicData>
        </a:graphic>
      </p:graphicFrame>
      <p:sp>
        <p:nvSpPr>
          <p:cNvPr id="27655" name="ZoneTexte 6"/>
          <p:cNvSpPr txBox="1">
            <a:spLocks noChangeArrowheads="1"/>
          </p:cNvSpPr>
          <p:nvPr/>
        </p:nvSpPr>
        <p:spPr bwMode="auto">
          <a:xfrm>
            <a:off x="4572000" y="5589588"/>
            <a:ext cx="4244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buFont typeface="Wingdings" pitchFamily="2" charset="2"/>
              <a:buChar char="Ø"/>
              <a:defRPr/>
            </a:pPr>
            <a:r>
              <a:rPr lang="fr-FR" dirty="0" smtClean="0">
                <a:latin typeface="+mj-lt"/>
              </a:rPr>
              <a:t>Effet de l’âge entre les 3, 4 et les 7 ans</a:t>
            </a:r>
            <a:endParaRPr lang="fr-FR" dirty="0" smtClean="0">
              <a:solidFill>
                <a:srgbClr val="FF0000"/>
              </a:solidFill>
              <a:latin typeface="+mj-lt"/>
            </a:endParaRPr>
          </a:p>
        </p:txBody>
      </p:sp>
      <p:sp>
        <p:nvSpPr>
          <p:cNvPr id="24584" name="ZoneTexte 8"/>
          <p:cNvSpPr txBox="1">
            <a:spLocks noChangeArrowheads="1"/>
          </p:cNvSpPr>
          <p:nvPr/>
        </p:nvSpPr>
        <p:spPr bwMode="auto">
          <a:xfrm>
            <a:off x="6053138" y="1408113"/>
            <a:ext cx="2825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a:t>
            </a:r>
          </a:p>
        </p:txBody>
      </p:sp>
      <p:sp>
        <p:nvSpPr>
          <p:cNvPr id="16" name="ZoneTexte 15"/>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17" name="ZoneTexte 11"/>
          <p:cNvSpPr txBox="1">
            <a:spLocks noChangeArrowheads="1"/>
          </p:cNvSpPr>
          <p:nvPr/>
        </p:nvSpPr>
        <p:spPr bwMode="auto">
          <a:xfrm>
            <a:off x="-26988" y="2892425"/>
            <a:ext cx="2305051" cy="584200"/>
          </a:xfrm>
          <a:prstGeom prst="rect">
            <a:avLst/>
          </a:prstGeom>
          <a:solidFill>
            <a:schemeClr val="bg1">
              <a:lumMod val="85000"/>
            </a:schemeClr>
          </a:solidFill>
          <a:ln>
            <a:solidFill>
              <a:schemeClr val="bg1">
                <a:lumMod val="85000"/>
              </a:schemeClr>
            </a:solid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27660" name="ZoneTexte 12"/>
          <p:cNvSpPr txBox="1">
            <a:spLocks noChangeArrowheads="1"/>
          </p:cNvSpPr>
          <p:nvPr/>
        </p:nvSpPr>
        <p:spPr bwMode="auto">
          <a:xfrm>
            <a:off x="-26988" y="3754438"/>
            <a:ext cx="2305051" cy="585787"/>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smtClean="0">
                <a:solidFill>
                  <a:schemeClr val="bg1"/>
                </a:solidFill>
                <a:latin typeface="+mj-lt"/>
              </a:rPr>
              <a:t>Jeu repas</a:t>
            </a:r>
          </a:p>
        </p:txBody>
      </p:sp>
      <p:sp>
        <p:nvSpPr>
          <p:cNvPr id="24588" name="Zone de texte 3"/>
          <p:cNvSpPr txBox="1">
            <a:spLocks noChangeArrowheads="1"/>
          </p:cNvSpPr>
          <p:nvPr/>
        </p:nvSpPr>
        <p:spPr bwMode="auto">
          <a:xfrm>
            <a:off x="7974013" y="1668463"/>
            <a:ext cx="1079500"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 p &lt; .05</a:t>
            </a:r>
          </a:p>
        </p:txBody>
      </p:sp>
      <p:sp>
        <p:nvSpPr>
          <p:cNvPr id="14" name="Titre 1"/>
          <p:cNvSpPr>
            <a:spLocks noGrp="1"/>
          </p:cNvSpPr>
          <p:nvPr>
            <p:ph type="title"/>
          </p:nvPr>
        </p:nvSpPr>
        <p:spPr>
          <a:xfrm>
            <a:off x="2243138" y="28575"/>
            <a:ext cx="6900862" cy="1143000"/>
          </a:xfrm>
        </p:spPr>
        <p:txBody>
          <a:bodyPr/>
          <a:lstStyle/>
          <a:p>
            <a:pPr eaLnBrk="1" hangingPunct="1"/>
            <a:r>
              <a:rPr lang="fr-FR" dirty="0" smtClean="0"/>
              <a:t>Nombre </a:t>
            </a:r>
            <a:r>
              <a:rPr lang="fr-FR" dirty="0" smtClean="0"/>
              <a:t>d’usages détournés</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384"/>
            <a:ext cx="8229600" cy="1143000"/>
          </a:xfrm>
        </p:spPr>
        <p:txBody>
          <a:bodyPr/>
          <a:lstStyle/>
          <a:p>
            <a:r>
              <a:rPr lang="fr-FR" dirty="0" smtClean="0"/>
              <a:t>Production de détournements</a:t>
            </a:r>
            <a:endParaRPr lang="fr-FR" dirty="0"/>
          </a:p>
        </p:txBody>
      </p:sp>
      <p:sp>
        <p:nvSpPr>
          <p:cNvPr id="4" name="Espace réservé du numéro de diapositive 3"/>
          <p:cNvSpPr>
            <a:spLocks noGrp="1"/>
          </p:cNvSpPr>
          <p:nvPr>
            <p:ph type="sldNum" sz="quarter" idx="12"/>
          </p:nvPr>
        </p:nvSpPr>
        <p:spPr/>
        <p:txBody>
          <a:bodyPr/>
          <a:lstStyle/>
          <a:p>
            <a:pPr>
              <a:defRPr/>
            </a:pPr>
            <a:fld id="{F1D3C30A-893F-425F-B849-4F314B7274C3}" type="slidenum">
              <a:rPr lang="fr-FR" smtClean="0"/>
              <a:pPr>
                <a:defRPr/>
              </a:pPr>
              <a:t>14</a:t>
            </a:fld>
            <a:endParaRPr lang="fr-FR"/>
          </a:p>
        </p:txBody>
      </p:sp>
      <p:sp>
        <p:nvSpPr>
          <p:cNvPr id="5" name="Rectangle 4"/>
          <p:cNvSpPr/>
          <p:nvPr/>
        </p:nvSpPr>
        <p:spPr>
          <a:xfrm>
            <a:off x="323528" y="1124744"/>
            <a:ext cx="8640960" cy="1656184"/>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457200" indent="-457200">
              <a:buFont typeface="Wingdings" panose="05000000000000000000" pitchFamily="2" charset="2"/>
              <a:buChar char="Ø"/>
            </a:pPr>
            <a:r>
              <a:rPr lang="fr-FR" sz="2800" dirty="0">
                <a:solidFill>
                  <a:schemeClr val="tx1"/>
                </a:solidFill>
              </a:rPr>
              <a:t>Jeu libre : pas de difficulté à détourner l’usage quel que soit l’âge</a:t>
            </a:r>
          </a:p>
          <a:p>
            <a:pPr marL="800100" lvl="1" indent="-342900">
              <a:buFont typeface="Wingdings" panose="05000000000000000000" pitchFamily="2" charset="2"/>
              <a:buChar char="Ø"/>
            </a:pPr>
            <a:r>
              <a:rPr lang="fr-FR" sz="2400" dirty="0">
                <a:solidFill>
                  <a:schemeClr val="tx1"/>
                </a:solidFill>
              </a:rPr>
              <a:t> choix de la thématique, organisation du jeu autour d’un objet qui définit le </a:t>
            </a:r>
            <a:r>
              <a:rPr lang="fr-FR" sz="2400" dirty="0" smtClean="0">
                <a:solidFill>
                  <a:schemeClr val="tx1"/>
                </a:solidFill>
              </a:rPr>
              <a:t>thème</a:t>
            </a:r>
            <a:endParaRPr lang="fr-FR" sz="2000" dirty="0">
              <a:solidFill>
                <a:schemeClr val="tx1"/>
              </a:solidFill>
            </a:endParaRPr>
          </a:p>
        </p:txBody>
      </p:sp>
      <p:sp>
        <p:nvSpPr>
          <p:cNvPr id="6" name="Rectangle 5"/>
          <p:cNvSpPr/>
          <p:nvPr/>
        </p:nvSpPr>
        <p:spPr>
          <a:xfrm>
            <a:off x="323528" y="2852936"/>
            <a:ext cx="8640960" cy="1028305"/>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457200" indent="-457200">
              <a:buFont typeface="Wingdings" panose="05000000000000000000" pitchFamily="2" charset="2"/>
              <a:buChar char="Ø"/>
            </a:pPr>
            <a:r>
              <a:rPr lang="fr-FR" sz="2800" dirty="0">
                <a:solidFill>
                  <a:schemeClr val="tx1"/>
                </a:solidFill>
              </a:rPr>
              <a:t>Jeu humoristique : différence non-attendue entre 5 et 7 ans</a:t>
            </a:r>
          </a:p>
        </p:txBody>
      </p:sp>
      <p:sp>
        <p:nvSpPr>
          <p:cNvPr id="7" name="Rectangle 6"/>
          <p:cNvSpPr/>
          <p:nvPr/>
        </p:nvSpPr>
        <p:spPr>
          <a:xfrm>
            <a:off x="302528" y="4005064"/>
            <a:ext cx="8661960" cy="2760735"/>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457200" indent="-457200">
              <a:buFont typeface="Wingdings" panose="05000000000000000000" pitchFamily="2" charset="2"/>
              <a:buChar char="Ø"/>
            </a:pPr>
            <a:r>
              <a:rPr lang="fr-FR" sz="2800" dirty="0">
                <a:solidFill>
                  <a:schemeClr val="tx1"/>
                </a:solidFill>
              </a:rPr>
              <a:t>Jeu thématique : difficulté des enfants de 3 et 4 ans par rapport à ceux de 7 ans</a:t>
            </a:r>
          </a:p>
          <a:p>
            <a:pPr marL="800100" lvl="1" indent="-342900">
              <a:buFont typeface="Wingdings" panose="05000000000000000000" pitchFamily="2" charset="2"/>
              <a:buChar char="Ø"/>
            </a:pPr>
            <a:r>
              <a:rPr lang="fr-FR" sz="2400" dirty="0">
                <a:solidFill>
                  <a:schemeClr val="tx1"/>
                </a:solidFill>
              </a:rPr>
              <a:t>Jeu focalisé autour de l’objet poupon</a:t>
            </a:r>
          </a:p>
          <a:p>
            <a:pPr marL="800100" lvl="1" indent="-342900">
              <a:buFont typeface="Wingdings" panose="05000000000000000000" pitchFamily="2" charset="2"/>
              <a:buChar char="Ø"/>
            </a:pPr>
            <a:r>
              <a:rPr lang="fr-FR" sz="2400" dirty="0">
                <a:solidFill>
                  <a:schemeClr val="tx1"/>
                </a:solidFill>
              </a:rPr>
              <a:t>Scénario développé :  différence significative du type de scénario créé thème du nourrissage à 3 ans plus important qu’à 7 ans </a:t>
            </a:r>
            <a:r>
              <a:rPr lang="fr-FR" sz="2400" dirty="0" smtClean="0">
                <a:solidFill>
                  <a:schemeClr val="tx1"/>
                </a:solidFill>
              </a:rPr>
              <a:t>et inversement  </a:t>
            </a:r>
            <a:r>
              <a:rPr lang="fr-FR" sz="2400" dirty="0">
                <a:solidFill>
                  <a:schemeClr val="tx1"/>
                </a:solidFill>
              </a:rPr>
              <a:t>thème de la préparation du </a:t>
            </a:r>
            <a:r>
              <a:rPr lang="fr-FR" sz="2400" dirty="0" smtClean="0">
                <a:solidFill>
                  <a:schemeClr val="tx1"/>
                </a:solidFill>
              </a:rPr>
              <a:t>repas</a:t>
            </a:r>
            <a:endParaRPr lang="fr-FR" sz="2400" dirty="0">
              <a:solidFill>
                <a:schemeClr val="tx1"/>
              </a:solidFill>
            </a:endParaRPr>
          </a:p>
          <a:p>
            <a:pPr marL="800100" lvl="1" indent="-342900">
              <a:buFont typeface="Wingdings" panose="05000000000000000000" pitchFamily="2" charset="2"/>
              <a:buChar char="Ø"/>
            </a:pPr>
            <a:r>
              <a:rPr lang="fr-FR" sz="2400" dirty="0">
                <a:solidFill>
                  <a:schemeClr val="tx1"/>
                </a:solidFill>
              </a:rPr>
              <a:t>Abandon de la thématique du jeu </a:t>
            </a:r>
            <a:endParaRPr lang="fr-FR" sz="2000" dirty="0">
              <a:solidFill>
                <a:schemeClr val="tx1"/>
              </a:solidFill>
            </a:endParaRPr>
          </a:p>
        </p:txBody>
      </p:sp>
    </p:spTree>
    <p:extLst>
      <p:ext uri="{BB962C8B-B14F-4D97-AF65-F5344CB8AC3E}">
        <p14:creationId xmlns:p14="http://schemas.microsoft.com/office/powerpoint/2010/main" val="38948212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Extraits vidéos</a:t>
            </a:r>
            <a:endParaRPr lang="fr-FR"/>
          </a:p>
        </p:txBody>
      </p:sp>
      <p:sp>
        <p:nvSpPr>
          <p:cNvPr id="3" name="Espace réservé du contenu 2"/>
          <p:cNvSpPr>
            <a:spLocks noGrp="1"/>
          </p:cNvSpPr>
          <p:nvPr>
            <p:ph idx="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pPr>
              <a:defRPr/>
            </a:pPr>
            <a:fld id="{F1D3C30A-893F-425F-B849-4F314B7274C3}" type="slidenum">
              <a:rPr lang="fr-FR" smtClean="0"/>
              <a:pPr>
                <a:defRPr/>
              </a:pPr>
              <a:t>15</a:t>
            </a:fld>
            <a:endParaRPr lang="fr-FR"/>
          </a:p>
        </p:txBody>
      </p:sp>
    </p:spTree>
    <p:extLst>
      <p:ext uri="{BB962C8B-B14F-4D97-AF65-F5344CB8AC3E}">
        <p14:creationId xmlns:p14="http://schemas.microsoft.com/office/powerpoint/2010/main" val="7184992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10" name="Rectangle 9"/>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25604" name="Titre 1"/>
          <p:cNvSpPr>
            <a:spLocks noGrp="1"/>
          </p:cNvSpPr>
          <p:nvPr>
            <p:ph type="title"/>
          </p:nvPr>
        </p:nvSpPr>
        <p:spPr>
          <a:xfrm>
            <a:off x="2278063" y="0"/>
            <a:ext cx="6865937" cy="1143000"/>
          </a:xfrm>
        </p:spPr>
        <p:txBody>
          <a:bodyPr/>
          <a:lstStyle/>
          <a:p>
            <a:pPr eaLnBrk="1" hangingPunct="1"/>
            <a:r>
              <a:rPr lang="fr-FR" dirty="0" smtClean="0"/>
              <a:t>Partage </a:t>
            </a:r>
            <a:r>
              <a:rPr lang="fr-FR" dirty="0" smtClean="0"/>
              <a:t>de significations</a:t>
            </a:r>
          </a:p>
        </p:txBody>
      </p:sp>
      <p:sp>
        <p:nvSpPr>
          <p:cNvPr id="3" name="Espace réservé du contenu 2"/>
          <p:cNvSpPr>
            <a:spLocks noGrp="1"/>
          </p:cNvSpPr>
          <p:nvPr>
            <p:ph idx="1"/>
          </p:nvPr>
        </p:nvSpPr>
        <p:spPr>
          <a:xfrm>
            <a:off x="1100138" y="1614488"/>
            <a:ext cx="8229600" cy="4525962"/>
          </a:xfrm>
        </p:spPr>
        <p:txBody>
          <a:bodyPr rtlCol="0">
            <a:normAutofit/>
          </a:bodyPr>
          <a:lstStyle/>
          <a:p>
            <a:pPr marL="0" indent="0" eaLnBrk="1" fontAlgn="auto" hangingPunct="1">
              <a:spcAft>
                <a:spcPts val="0"/>
              </a:spcAft>
              <a:buFont typeface="Arial" panose="020B0604020202020204" pitchFamily="34" charset="0"/>
              <a:buNone/>
              <a:defRPr/>
            </a:pPr>
            <a:endParaRPr lang="fr-FR" sz="2000" dirty="0">
              <a:latin typeface="Helvetica 35 Thin" pitchFamily="34" charset="0"/>
            </a:endParaRPr>
          </a:p>
          <a:p>
            <a:pPr eaLnBrk="1" fontAlgn="auto" hangingPunct="1">
              <a:spcAft>
                <a:spcPts val="0"/>
              </a:spcAft>
              <a:defRPr/>
            </a:pPr>
            <a:endParaRPr lang="fr-FR" sz="2000" dirty="0">
              <a:latin typeface="Helvetica 35 Thin" pitchFamily="34" charset="0"/>
            </a:endParaRPr>
          </a:p>
        </p:txBody>
      </p:sp>
      <p:sp>
        <p:nvSpPr>
          <p:cNvPr id="25606"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2EBB1B74-399B-4E58-98E2-A466F3EC8A7F}" type="slidenum">
              <a:rPr lang="fr-FR" sz="1200" smtClean="0">
                <a:solidFill>
                  <a:srgbClr val="898989"/>
                </a:solidFill>
              </a:rPr>
              <a:pPr>
                <a:spcBef>
                  <a:spcPct val="0"/>
                </a:spcBef>
                <a:buFontTx/>
                <a:buNone/>
              </a:pPr>
              <a:t>16</a:t>
            </a:fld>
            <a:endParaRPr lang="fr-FR" sz="1200" smtClean="0">
              <a:solidFill>
                <a:srgbClr val="898989"/>
              </a:solidFill>
            </a:endParaRPr>
          </a:p>
        </p:txBody>
      </p:sp>
      <p:graphicFrame>
        <p:nvGraphicFramePr>
          <p:cNvPr id="2" name="Graphique 4"/>
          <p:cNvGraphicFramePr>
            <a:graphicFrameLocks/>
          </p:cNvGraphicFramePr>
          <p:nvPr/>
        </p:nvGraphicFramePr>
        <p:xfrm>
          <a:off x="2195513" y="1628775"/>
          <a:ext cx="6769100" cy="3397250"/>
        </p:xfrm>
        <a:graphic>
          <a:graphicData uri="http://schemas.openxmlformats.org/drawingml/2006/chart">
            <c:chart xmlns:c="http://schemas.openxmlformats.org/drawingml/2006/chart" xmlns:r="http://schemas.openxmlformats.org/officeDocument/2006/relationships" r:id="rId3"/>
          </a:graphicData>
        </a:graphic>
      </p:graphicFrame>
      <p:sp>
        <p:nvSpPr>
          <p:cNvPr id="17416" name="ZoneTexte 7"/>
          <p:cNvSpPr txBox="1">
            <a:spLocks noChangeArrowheads="1"/>
          </p:cNvSpPr>
          <p:nvPr/>
        </p:nvSpPr>
        <p:spPr bwMode="auto">
          <a:xfrm>
            <a:off x="5724525" y="5434013"/>
            <a:ext cx="33131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buFont typeface="Wingdings" pitchFamily="2" charset="2"/>
              <a:buChar char="Ø"/>
              <a:defRPr/>
            </a:pPr>
            <a:r>
              <a:rPr lang="fr-FR" dirty="0" smtClean="0">
                <a:latin typeface="+mj-lt"/>
              </a:rPr>
              <a:t>Effet de l’âge entre 3 et 7 ans</a:t>
            </a:r>
          </a:p>
        </p:txBody>
      </p:sp>
      <p:sp>
        <p:nvSpPr>
          <p:cNvPr id="17418" name="ZoneTexte 19"/>
          <p:cNvSpPr txBox="1">
            <a:spLocks noChangeArrowheads="1"/>
          </p:cNvSpPr>
          <p:nvPr/>
        </p:nvSpPr>
        <p:spPr bwMode="auto">
          <a:xfrm>
            <a:off x="-26988" y="2062163"/>
            <a:ext cx="2295526" cy="5842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21" name="ZoneTexte 11"/>
          <p:cNvSpPr txBox="1">
            <a:spLocks noChangeArrowheads="1"/>
          </p:cNvSpPr>
          <p:nvPr/>
        </p:nvSpPr>
        <p:spPr bwMode="auto">
          <a:xfrm>
            <a:off x="-26988" y="2892425"/>
            <a:ext cx="2305051"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22" name="ZoneTexte 12"/>
          <p:cNvSpPr txBox="1">
            <a:spLocks noChangeArrowheads="1"/>
          </p:cNvSpPr>
          <p:nvPr/>
        </p:nvSpPr>
        <p:spPr bwMode="auto">
          <a:xfrm>
            <a:off x="-26988" y="3754438"/>
            <a:ext cx="2305051" cy="585787"/>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repas</a:t>
            </a:r>
          </a:p>
        </p:txBody>
      </p:sp>
      <p:sp>
        <p:nvSpPr>
          <p:cNvPr id="17421" name="Zone de texte 2"/>
          <p:cNvSpPr txBox="1">
            <a:spLocks noChangeArrowheads="1"/>
          </p:cNvSpPr>
          <p:nvPr/>
        </p:nvSpPr>
        <p:spPr bwMode="auto">
          <a:xfrm>
            <a:off x="157163" y="5076825"/>
            <a:ext cx="4160837" cy="1592263"/>
          </a:xfrm>
          <a:prstGeom prst="rect">
            <a:avLst/>
          </a:prstGeom>
          <a:solidFill>
            <a:schemeClr val="bg1"/>
          </a:solidFill>
          <a:ln w="9525">
            <a:solidFill>
              <a:schemeClr val="tx1"/>
            </a:solidFill>
            <a:miter lim="800000"/>
            <a:headEnd/>
            <a:tailEnd/>
          </a:ln>
        </p:spPr>
        <p:txBody>
          <a:bodyPr wrap="none"/>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sz="1400" dirty="0" smtClean="0">
                <a:latin typeface="+mj-lt"/>
                <a:cs typeface="Times New Roman" pitchFamily="18" charset="0"/>
              </a:rPr>
              <a:t>Légende des niveaux : </a:t>
            </a:r>
          </a:p>
          <a:p>
            <a:pPr eaLnBrk="1" hangingPunct="1">
              <a:defRPr/>
            </a:pPr>
            <a:r>
              <a:rPr lang="fr-FR" sz="1400" dirty="0" smtClean="0">
                <a:latin typeface="+mj-lt"/>
                <a:cs typeface="Times New Roman" pitchFamily="18" charset="0"/>
              </a:rPr>
              <a:t>1 : sans verbalisation</a:t>
            </a:r>
          </a:p>
          <a:p>
            <a:pPr eaLnBrk="1" hangingPunct="1">
              <a:defRPr/>
            </a:pPr>
            <a:r>
              <a:rPr lang="fr-FR" sz="1400" dirty="0" smtClean="0">
                <a:latin typeface="+mj-lt"/>
                <a:cs typeface="Times New Roman" pitchFamily="18" charset="0"/>
              </a:rPr>
              <a:t>2 : avec verbalisations </a:t>
            </a:r>
            <a:r>
              <a:rPr lang="fr-FR" sz="1400" dirty="0" err="1" smtClean="0">
                <a:latin typeface="+mj-lt"/>
                <a:cs typeface="Times New Roman" pitchFamily="18" charset="0"/>
              </a:rPr>
              <a:t>conv</a:t>
            </a:r>
            <a:r>
              <a:rPr lang="fr-FR" sz="1400" dirty="0" smtClean="0">
                <a:latin typeface="+mj-lt"/>
                <a:cs typeface="Times New Roman" pitchFamily="18" charset="0"/>
              </a:rPr>
              <a:t>. incongrues</a:t>
            </a:r>
          </a:p>
          <a:p>
            <a:pPr eaLnBrk="1" hangingPunct="1">
              <a:defRPr/>
            </a:pPr>
            <a:r>
              <a:rPr lang="fr-FR" sz="1400" dirty="0" smtClean="0">
                <a:latin typeface="+mj-lt"/>
                <a:cs typeface="Times New Roman" pitchFamily="18" charset="0"/>
              </a:rPr>
              <a:t>3 : avec </a:t>
            </a:r>
            <a:r>
              <a:rPr lang="fr-FR" sz="1400" dirty="0">
                <a:cs typeface="Times New Roman" pitchFamily="18" charset="0"/>
              </a:rPr>
              <a:t>verbalisations </a:t>
            </a:r>
            <a:r>
              <a:rPr lang="fr-FR" sz="1400" dirty="0" smtClean="0">
                <a:latin typeface="+mj-lt"/>
                <a:cs typeface="Times New Roman" pitchFamily="18" charset="0"/>
              </a:rPr>
              <a:t>non spécifiques</a:t>
            </a:r>
          </a:p>
          <a:p>
            <a:pPr eaLnBrk="1" hangingPunct="1">
              <a:defRPr/>
            </a:pPr>
            <a:r>
              <a:rPr lang="fr-FR" sz="1400" dirty="0" smtClean="0">
                <a:latin typeface="+mj-lt"/>
                <a:cs typeface="Times New Roman" pitchFamily="18" charset="0"/>
              </a:rPr>
              <a:t>4 : avec </a:t>
            </a:r>
            <a:r>
              <a:rPr lang="fr-FR" sz="1400" dirty="0">
                <a:cs typeface="Times New Roman" pitchFamily="18" charset="0"/>
              </a:rPr>
              <a:t>verbalisations </a:t>
            </a:r>
            <a:r>
              <a:rPr lang="fr-FR" sz="1400" dirty="0" smtClean="0">
                <a:latin typeface="+mj-lt"/>
                <a:cs typeface="Times New Roman" pitchFamily="18" charset="0"/>
              </a:rPr>
              <a:t>qui redoublent l'action </a:t>
            </a:r>
          </a:p>
          <a:p>
            <a:pPr eaLnBrk="1" hangingPunct="1">
              <a:defRPr/>
            </a:pPr>
            <a:r>
              <a:rPr lang="fr-FR" sz="1400" dirty="0" smtClean="0">
                <a:latin typeface="+mj-lt"/>
                <a:cs typeface="Times New Roman" pitchFamily="18" charset="0"/>
              </a:rPr>
              <a:t>5 : avec </a:t>
            </a:r>
            <a:r>
              <a:rPr lang="fr-FR" sz="1400" dirty="0">
                <a:cs typeface="Times New Roman" pitchFamily="18" charset="0"/>
              </a:rPr>
              <a:t>verbalisations </a:t>
            </a:r>
            <a:r>
              <a:rPr lang="fr-FR" sz="1400" dirty="0" smtClean="0">
                <a:latin typeface="+mj-lt"/>
                <a:cs typeface="Times New Roman" pitchFamily="18" charset="0"/>
              </a:rPr>
              <a:t>qui spécifient l'identité de l'objet </a:t>
            </a:r>
          </a:p>
          <a:p>
            <a:pPr eaLnBrk="1" hangingPunct="1">
              <a:defRPr/>
            </a:pPr>
            <a:r>
              <a:rPr lang="fr-FR" sz="1400" dirty="0" smtClean="0">
                <a:latin typeface="+mj-lt"/>
                <a:cs typeface="Times New Roman" pitchFamily="18" charset="0"/>
              </a:rPr>
              <a:t>6 : sans usage avec </a:t>
            </a:r>
            <a:r>
              <a:rPr lang="fr-FR" sz="1400" dirty="0" smtClean="0">
                <a:cs typeface="Times New Roman" pitchFamily="18" charset="0"/>
              </a:rPr>
              <a:t>verbalisations</a:t>
            </a:r>
            <a:r>
              <a:rPr lang="fr-FR" sz="1400" dirty="0" smtClean="0">
                <a:latin typeface="+mj-lt"/>
                <a:cs typeface="Times New Roman" pitchFamily="18" charset="0"/>
              </a:rPr>
              <a:t> seulement</a:t>
            </a:r>
          </a:p>
          <a:p>
            <a:pPr eaLnBrk="1" hangingPunct="1">
              <a:defRPr/>
            </a:pPr>
            <a:endParaRPr lang="fr-FR" sz="1400" dirty="0" smtClean="0">
              <a:latin typeface="+mj-lt"/>
              <a:cs typeface="Times New Roman" pitchFamily="18" charset="0"/>
            </a:endParaRPr>
          </a:p>
        </p:txBody>
      </p:sp>
      <p:sp>
        <p:nvSpPr>
          <p:cNvPr id="25613" name="Zone de texte 3"/>
          <p:cNvSpPr txBox="1">
            <a:spLocks noChangeArrowheads="1"/>
          </p:cNvSpPr>
          <p:nvPr/>
        </p:nvSpPr>
        <p:spPr bwMode="auto">
          <a:xfrm>
            <a:off x="7994650" y="2892425"/>
            <a:ext cx="1079500"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 p &lt; .05</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Espace réservé du contenu 6"/>
          <p:cNvGraphicFramePr>
            <a:graphicFrameLocks noGrp="1"/>
          </p:cNvGraphicFramePr>
          <p:nvPr>
            <p:ph idx="1"/>
          </p:nvPr>
        </p:nvGraphicFramePr>
        <p:xfrm>
          <a:off x="2312988" y="1484313"/>
          <a:ext cx="6740525" cy="3543300"/>
        </p:xfrm>
        <a:graphic>
          <a:graphicData uri="http://schemas.openxmlformats.org/drawingml/2006/chart">
            <c:chart xmlns:c="http://schemas.openxmlformats.org/drawingml/2006/chart" xmlns:r="http://schemas.openxmlformats.org/officeDocument/2006/relationships" r:id="rId2"/>
          </a:graphicData>
        </a:graphic>
      </p:graphicFrame>
      <p:sp>
        <p:nvSpPr>
          <p:cNvPr id="27651" name="ZoneTexte 2"/>
          <p:cNvSpPr txBox="1">
            <a:spLocks noChangeArrowheads="1"/>
          </p:cNvSpPr>
          <p:nvPr/>
        </p:nvSpPr>
        <p:spPr bwMode="auto">
          <a:xfrm>
            <a:off x="4449763" y="2905125"/>
            <a:ext cx="2651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a:t>
            </a:r>
          </a:p>
        </p:txBody>
      </p:sp>
      <p:sp>
        <p:nvSpPr>
          <p:cNvPr id="19" name="Rectangle 18"/>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14" name="Rectangle 13"/>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5" name="Titre 1"/>
          <p:cNvSpPr txBox="1">
            <a:spLocks/>
          </p:cNvSpPr>
          <p:nvPr/>
        </p:nvSpPr>
        <p:spPr>
          <a:xfrm>
            <a:off x="577850" y="560388"/>
            <a:ext cx="8261350" cy="1039812"/>
          </a:xfrm>
          <a:prstGeom prst="rect">
            <a:avLst/>
          </a:prstGeom>
        </p:spPr>
        <p:txBody>
          <a:bodyPr anchor="ctr">
            <a:normAutofit/>
          </a:bodyPr>
          <a:lstStyle>
            <a:lvl1pPr algn="ctr" defTabSz="914400" rtl="0" eaLnBrk="1" latinLnBrk="0" hangingPunct="1">
              <a:spcBef>
                <a:spcPct val="0"/>
              </a:spcBef>
              <a:buNone/>
              <a:defRPr sz="3500" kern="1200" cap="all" baseline="0">
                <a:solidFill>
                  <a:schemeClr val="accent1">
                    <a:lumMod val="75000"/>
                  </a:schemeClr>
                </a:solidFill>
                <a:latin typeface="+mj-lt"/>
                <a:ea typeface="+mj-ea"/>
                <a:cs typeface="+mj-cs"/>
              </a:defRPr>
            </a:lvl1pPr>
          </a:lstStyle>
          <a:p>
            <a:pPr fontAlgn="auto">
              <a:spcAft>
                <a:spcPts val="0"/>
              </a:spcAft>
              <a:defRPr/>
            </a:pPr>
            <a:endParaRPr lang="fr-FR" dirty="0"/>
          </a:p>
        </p:txBody>
      </p:sp>
      <p:sp>
        <p:nvSpPr>
          <p:cNvPr id="6" name="Titre 1"/>
          <p:cNvSpPr txBox="1">
            <a:spLocks/>
          </p:cNvSpPr>
          <p:nvPr/>
        </p:nvSpPr>
        <p:spPr>
          <a:xfrm>
            <a:off x="730250" y="712788"/>
            <a:ext cx="8261350" cy="1039812"/>
          </a:xfrm>
          <a:prstGeom prst="rect">
            <a:avLst/>
          </a:prstGeom>
        </p:spPr>
        <p:txBody>
          <a:bodyPr anchor="ctr">
            <a:normAutofit/>
          </a:bodyPr>
          <a:lstStyle>
            <a:lvl1pPr algn="ctr" defTabSz="914400" rtl="0" eaLnBrk="1" latinLnBrk="0" hangingPunct="1">
              <a:spcBef>
                <a:spcPct val="0"/>
              </a:spcBef>
              <a:buNone/>
              <a:defRPr sz="3500" kern="1200" cap="all" baseline="0">
                <a:solidFill>
                  <a:schemeClr val="accent1">
                    <a:lumMod val="75000"/>
                  </a:schemeClr>
                </a:solidFill>
                <a:latin typeface="+mj-lt"/>
                <a:ea typeface="+mj-ea"/>
                <a:cs typeface="+mj-cs"/>
              </a:defRPr>
            </a:lvl1pPr>
          </a:lstStyle>
          <a:p>
            <a:pPr fontAlgn="auto">
              <a:spcAft>
                <a:spcPts val="0"/>
              </a:spcAft>
              <a:defRPr/>
            </a:pPr>
            <a:endParaRPr lang="fr-FR" dirty="0"/>
          </a:p>
        </p:txBody>
      </p:sp>
      <p:sp>
        <p:nvSpPr>
          <p:cNvPr id="27656" name="Titre 8"/>
          <p:cNvSpPr>
            <a:spLocks noGrp="1"/>
          </p:cNvSpPr>
          <p:nvPr>
            <p:ph type="title"/>
          </p:nvPr>
        </p:nvSpPr>
        <p:spPr>
          <a:xfrm>
            <a:off x="2284413" y="0"/>
            <a:ext cx="6859587" cy="1143000"/>
          </a:xfrm>
        </p:spPr>
        <p:txBody>
          <a:bodyPr/>
          <a:lstStyle/>
          <a:p>
            <a:pPr eaLnBrk="1" hangingPunct="1"/>
            <a:r>
              <a:rPr lang="fr-FR" dirty="0" smtClean="0"/>
              <a:t>Partage </a:t>
            </a:r>
            <a:r>
              <a:rPr lang="fr-FR" dirty="0" smtClean="0"/>
              <a:t>de significations</a:t>
            </a:r>
          </a:p>
        </p:txBody>
      </p:sp>
      <p:sp>
        <p:nvSpPr>
          <p:cNvPr id="27657" name="Espace réservé du numéro de diapositive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D9E12F9-866C-457D-B4C1-E6831A7B696D}" type="slidenum">
              <a:rPr lang="fr-FR" sz="1200" smtClean="0">
                <a:solidFill>
                  <a:srgbClr val="898989"/>
                </a:solidFill>
              </a:rPr>
              <a:pPr>
                <a:spcBef>
                  <a:spcPct val="0"/>
                </a:spcBef>
                <a:buFontTx/>
                <a:buNone/>
              </a:pPr>
              <a:t>17</a:t>
            </a:fld>
            <a:endParaRPr lang="fr-FR" sz="1200" smtClean="0">
              <a:solidFill>
                <a:srgbClr val="898989"/>
              </a:solidFill>
            </a:endParaRPr>
          </a:p>
        </p:txBody>
      </p:sp>
      <p:sp>
        <p:nvSpPr>
          <p:cNvPr id="27658" name="ZoneTexte 9"/>
          <p:cNvSpPr txBox="1">
            <a:spLocks noChangeArrowheads="1"/>
          </p:cNvSpPr>
          <p:nvPr/>
        </p:nvSpPr>
        <p:spPr bwMode="auto">
          <a:xfrm>
            <a:off x="6510338" y="1585913"/>
            <a:ext cx="2825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a:t>
            </a:r>
          </a:p>
        </p:txBody>
      </p:sp>
      <p:sp>
        <p:nvSpPr>
          <p:cNvPr id="23563" name="ZoneTexte 3"/>
          <p:cNvSpPr txBox="1">
            <a:spLocks noChangeArrowheads="1"/>
          </p:cNvSpPr>
          <p:nvPr/>
        </p:nvSpPr>
        <p:spPr bwMode="auto">
          <a:xfrm>
            <a:off x="5799138" y="5187950"/>
            <a:ext cx="30511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buFont typeface="Wingdings" pitchFamily="2" charset="2"/>
              <a:buChar char="Ø"/>
              <a:defRPr/>
            </a:pPr>
            <a:r>
              <a:rPr lang="fr-FR" dirty="0" smtClean="0">
                <a:latin typeface="+mj-lt"/>
              </a:rPr>
              <a:t>Effet de l’âge </a:t>
            </a:r>
            <a:r>
              <a:rPr lang="fr-FR" dirty="0" err="1" smtClean="0">
                <a:latin typeface="+mj-lt"/>
              </a:rPr>
              <a:t>Niv</a:t>
            </a:r>
            <a:r>
              <a:rPr lang="fr-FR" dirty="0" smtClean="0">
                <a:latin typeface="+mj-lt"/>
              </a:rPr>
              <a:t>. 2 et </a:t>
            </a:r>
            <a:r>
              <a:rPr lang="fr-FR" dirty="0" err="1" smtClean="0">
                <a:latin typeface="+mj-lt"/>
              </a:rPr>
              <a:t>Niv</a:t>
            </a:r>
            <a:r>
              <a:rPr lang="fr-FR" dirty="0" smtClean="0">
                <a:latin typeface="+mj-lt"/>
              </a:rPr>
              <a:t>. 5</a:t>
            </a:r>
          </a:p>
        </p:txBody>
      </p:sp>
      <p:sp>
        <p:nvSpPr>
          <p:cNvPr id="20" name="ZoneTexte 19"/>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23567" name="ZoneTexte 11"/>
          <p:cNvSpPr txBox="1">
            <a:spLocks noChangeArrowheads="1"/>
          </p:cNvSpPr>
          <p:nvPr/>
        </p:nvSpPr>
        <p:spPr bwMode="auto">
          <a:xfrm>
            <a:off x="-26988" y="2892425"/>
            <a:ext cx="2305051" cy="584200"/>
          </a:xfrm>
          <a:prstGeom prst="rect">
            <a:avLst/>
          </a:prstGeom>
          <a:solidFill>
            <a:schemeClr val="tx1"/>
          </a:solidFill>
          <a:ln w="9525">
            <a:solidFill>
              <a:schemeClr val="tx1"/>
            </a:solidFill>
            <a:miter lim="800000"/>
            <a:headEnd/>
            <a:tailEnd/>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smtClean="0">
                <a:solidFill>
                  <a:schemeClr val="bg1"/>
                </a:solidFill>
                <a:latin typeface="+mj-lt"/>
              </a:rPr>
              <a:t>Jeu humour</a:t>
            </a:r>
          </a:p>
        </p:txBody>
      </p:sp>
      <p:sp>
        <p:nvSpPr>
          <p:cNvPr id="22" name="ZoneTexte 12"/>
          <p:cNvSpPr txBox="1">
            <a:spLocks noChangeArrowheads="1"/>
          </p:cNvSpPr>
          <p:nvPr/>
        </p:nvSpPr>
        <p:spPr bwMode="auto">
          <a:xfrm>
            <a:off x="-26988" y="3754438"/>
            <a:ext cx="2305051" cy="585787"/>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repas</a:t>
            </a:r>
          </a:p>
        </p:txBody>
      </p:sp>
      <p:sp>
        <p:nvSpPr>
          <p:cNvPr id="27663" name="Zone de texte 3"/>
          <p:cNvSpPr txBox="1">
            <a:spLocks noChangeArrowheads="1"/>
          </p:cNvSpPr>
          <p:nvPr/>
        </p:nvSpPr>
        <p:spPr bwMode="auto">
          <a:xfrm>
            <a:off x="7912100" y="1387475"/>
            <a:ext cx="1079500"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 p &lt; .05</a:t>
            </a:r>
          </a:p>
        </p:txBody>
      </p:sp>
      <p:sp>
        <p:nvSpPr>
          <p:cNvPr id="18" name="Zone de texte 2"/>
          <p:cNvSpPr txBox="1">
            <a:spLocks noChangeArrowheads="1"/>
          </p:cNvSpPr>
          <p:nvPr/>
        </p:nvSpPr>
        <p:spPr bwMode="auto">
          <a:xfrm>
            <a:off x="157163" y="5076825"/>
            <a:ext cx="4160837" cy="1592263"/>
          </a:xfrm>
          <a:prstGeom prst="rect">
            <a:avLst/>
          </a:prstGeom>
          <a:solidFill>
            <a:schemeClr val="bg1"/>
          </a:solidFill>
          <a:ln w="9525">
            <a:solidFill>
              <a:schemeClr val="tx1"/>
            </a:solidFill>
            <a:miter lim="800000"/>
            <a:headEnd/>
            <a:tailEnd/>
          </a:ln>
        </p:spPr>
        <p:txBody>
          <a:bodyPr wrap="none"/>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sz="1400" dirty="0" smtClean="0">
                <a:latin typeface="+mj-lt"/>
                <a:cs typeface="Times New Roman" pitchFamily="18" charset="0"/>
              </a:rPr>
              <a:t>Légende des niveaux : </a:t>
            </a:r>
          </a:p>
          <a:p>
            <a:pPr eaLnBrk="1" hangingPunct="1">
              <a:defRPr/>
            </a:pPr>
            <a:r>
              <a:rPr lang="fr-FR" sz="1400" dirty="0" smtClean="0">
                <a:latin typeface="+mj-lt"/>
                <a:cs typeface="Times New Roman" pitchFamily="18" charset="0"/>
              </a:rPr>
              <a:t>1 : sans verbalisation</a:t>
            </a:r>
          </a:p>
          <a:p>
            <a:pPr eaLnBrk="1" hangingPunct="1">
              <a:defRPr/>
            </a:pPr>
            <a:r>
              <a:rPr lang="fr-FR" sz="1400" dirty="0" smtClean="0">
                <a:latin typeface="+mj-lt"/>
                <a:cs typeface="Times New Roman" pitchFamily="18" charset="0"/>
              </a:rPr>
              <a:t>2 : avec verbalisations </a:t>
            </a:r>
            <a:r>
              <a:rPr lang="fr-FR" sz="1400" dirty="0" err="1" smtClean="0">
                <a:latin typeface="+mj-lt"/>
                <a:cs typeface="Times New Roman" pitchFamily="18" charset="0"/>
              </a:rPr>
              <a:t>conv</a:t>
            </a:r>
            <a:r>
              <a:rPr lang="fr-FR" sz="1400" dirty="0" smtClean="0">
                <a:latin typeface="+mj-lt"/>
                <a:cs typeface="Times New Roman" pitchFamily="18" charset="0"/>
              </a:rPr>
              <a:t>. incongrues</a:t>
            </a:r>
          </a:p>
          <a:p>
            <a:pPr eaLnBrk="1" hangingPunct="1">
              <a:defRPr/>
            </a:pPr>
            <a:r>
              <a:rPr lang="fr-FR" sz="1400" dirty="0" smtClean="0">
                <a:latin typeface="+mj-lt"/>
                <a:cs typeface="Times New Roman" pitchFamily="18" charset="0"/>
              </a:rPr>
              <a:t>3 : avec </a:t>
            </a:r>
            <a:r>
              <a:rPr lang="fr-FR" sz="1400" dirty="0">
                <a:cs typeface="Times New Roman" pitchFamily="18" charset="0"/>
              </a:rPr>
              <a:t>verbalisations </a:t>
            </a:r>
            <a:r>
              <a:rPr lang="fr-FR" sz="1400" dirty="0" smtClean="0">
                <a:latin typeface="+mj-lt"/>
                <a:cs typeface="Times New Roman" pitchFamily="18" charset="0"/>
              </a:rPr>
              <a:t>non spécifiques</a:t>
            </a:r>
          </a:p>
          <a:p>
            <a:pPr eaLnBrk="1" hangingPunct="1">
              <a:defRPr/>
            </a:pPr>
            <a:r>
              <a:rPr lang="fr-FR" sz="1400" dirty="0" smtClean="0">
                <a:latin typeface="+mj-lt"/>
                <a:cs typeface="Times New Roman" pitchFamily="18" charset="0"/>
              </a:rPr>
              <a:t>4 : avec </a:t>
            </a:r>
            <a:r>
              <a:rPr lang="fr-FR" sz="1400" dirty="0">
                <a:cs typeface="Times New Roman" pitchFamily="18" charset="0"/>
              </a:rPr>
              <a:t>verbalisations </a:t>
            </a:r>
            <a:r>
              <a:rPr lang="fr-FR" sz="1400" dirty="0" smtClean="0">
                <a:latin typeface="+mj-lt"/>
                <a:cs typeface="Times New Roman" pitchFamily="18" charset="0"/>
              </a:rPr>
              <a:t>qui redoublent l'action </a:t>
            </a:r>
          </a:p>
          <a:p>
            <a:pPr eaLnBrk="1" hangingPunct="1">
              <a:defRPr/>
            </a:pPr>
            <a:r>
              <a:rPr lang="fr-FR" sz="1400" dirty="0" smtClean="0">
                <a:latin typeface="+mj-lt"/>
                <a:cs typeface="Times New Roman" pitchFamily="18" charset="0"/>
              </a:rPr>
              <a:t>5 : avec </a:t>
            </a:r>
            <a:r>
              <a:rPr lang="fr-FR" sz="1400" dirty="0">
                <a:cs typeface="Times New Roman" pitchFamily="18" charset="0"/>
              </a:rPr>
              <a:t>verbalisations </a:t>
            </a:r>
            <a:r>
              <a:rPr lang="fr-FR" sz="1400" dirty="0" smtClean="0">
                <a:latin typeface="+mj-lt"/>
                <a:cs typeface="Times New Roman" pitchFamily="18" charset="0"/>
              </a:rPr>
              <a:t>qui spécifient l'identité de l'objet </a:t>
            </a:r>
          </a:p>
          <a:p>
            <a:pPr eaLnBrk="1" hangingPunct="1">
              <a:defRPr/>
            </a:pPr>
            <a:r>
              <a:rPr lang="fr-FR" sz="1400" dirty="0" smtClean="0">
                <a:latin typeface="+mj-lt"/>
                <a:cs typeface="Times New Roman" pitchFamily="18" charset="0"/>
              </a:rPr>
              <a:t>6 : sans usage avec </a:t>
            </a:r>
            <a:r>
              <a:rPr lang="fr-FR" sz="1400" dirty="0" smtClean="0">
                <a:cs typeface="Times New Roman" pitchFamily="18" charset="0"/>
              </a:rPr>
              <a:t>verbalisations</a:t>
            </a:r>
            <a:r>
              <a:rPr lang="fr-FR" sz="1400" dirty="0" smtClean="0">
                <a:latin typeface="+mj-lt"/>
                <a:cs typeface="Times New Roman" pitchFamily="18" charset="0"/>
              </a:rPr>
              <a:t> seulement</a:t>
            </a:r>
          </a:p>
          <a:p>
            <a:pPr eaLnBrk="1" hangingPunct="1">
              <a:defRPr/>
            </a:pPr>
            <a:endParaRPr lang="fr-FR" sz="1400" dirty="0" smtClean="0">
              <a:latin typeface="+mj-lt"/>
              <a:cs typeface="Times New Roman" pitchFamily="18"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12" name="Rectangle 11"/>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28676" name="Titre 1"/>
          <p:cNvSpPr>
            <a:spLocks noGrp="1"/>
          </p:cNvSpPr>
          <p:nvPr>
            <p:ph type="title"/>
          </p:nvPr>
        </p:nvSpPr>
        <p:spPr>
          <a:xfrm>
            <a:off x="2301875" y="0"/>
            <a:ext cx="6842125" cy="1143000"/>
          </a:xfrm>
        </p:spPr>
        <p:txBody>
          <a:bodyPr/>
          <a:lstStyle/>
          <a:p>
            <a:pPr eaLnBrk="1" hangingPunct="1"/>
            <a:r>
              <a:rPr lang="fr-FR" dirty="0" smtClean="0"/>
              <a:t>Partage </a:t>
            </a:r>
            <a:r>
              <a:rPr lang="fr-FR" dirty="0" smtClean="0"/>
              <a:t>de significations</a:t>
            </a:r>
          </a:p>
        </p:txBody>
      </p:sp>
      <p:sp>
        <p:nvSpPr>
          <p:cNvPr id="3" name="Espace réservé du contenu 2"/>
          <p:cNvSpPr>
            <a:spLocks noGrp="1"/>
          </p:cNvSpPr>
          <p:nvPr>
            <p:ph idx="1"/>
          </p:nvPr>
        </p:nvSpPr>
        <p:spPr>
          <a:xfrm>
            <a:off x="457200" y="1649413"/>
            <a:ext cx="8578850" cy="4525962"/>
          </a:xfrm>
        </p:spPr>
        <p:txBody>
          <a:bodyPr rtlCol="0">
            <a:normAutofit/>
          </a:bodyPr>
          <a:lstStyle/>
          <a:p>
            <a:pPr marL="0" indent="0" eaLnBrk="1" fontAlgn="auto" hangingPunct="1">
              <a:spcAft>
                <a:spcPts val="0"/>
              </a:spcAft>
              <a:buFont typeface="Arial" panose="020B0604020202020204" pitchFamily="34" charset="0"/>
              <a:buNone/>
              <a:defRPr/>
            </a:pPr>
            <a:endParaRPr lang="fr-FR" dirty="0" smtClean="0"/>
          </a:p>
          <a:p>
            <a:pPr eaLnBrk="1" fontAlgn="auto" hangingPunct="1">
              <a:spcAft>
                <a:spcPts val="0"/>
              </a:spcAft>
              <a:defRPr/>
            </a:pPr>
            <a:endParaRPr lang="fr-FR" dirty="0"/>
          </a:p>
        </p:txBody>
      </p:sp>
      <p:sp>
        <p:nvSpPr>
          <p:cNvPr id="28678"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7ABFA56-D3B8-4294-BAC6-2AC2FF030204}" type="slidenum">
              <a:rPr lang="fr-FR" sz="1200" smtClean="0">
                <a:solidFill>
                  <a:srgbClr val="898989"/>
                </a:solidFill>
              </a:rPr>
              <a:pPr>
                <a:spcBef>
                  <a:spcPct val="0"/>
                </a:spcBef>
                <a:buFontTx/>
                <a:buNone/>
              </a:pPr>
              <a:t>18</a:t>
            </a:fld>
            <a:endParaRPr lang="fr-FR" sz="1200" smtClean="0">
              <a:solidFill>
                <a:srgbClr val="898989"/>
              </a:solidFill>
            </a:endParaRPr>
          </a:p>
        </p:txBody>
      </p:sp>
      <p:graphicFrame>
        <p:nvGraphicFramePr>
          <p:cNvPr id="2" name="Graphique 4"/>
          <p:cNvGraphicFramePr>
            <a:graphicFrameLocks/>
          </p:cNvGraphicFramePr>
          <p:nvPr/>
        </p:nvGraphicFramePr>
        <p:xfrm>
          <a:off x="2335213" y="1527175"/>
          <a:ext cx="6700837" cy="3529013"/>
        </p:xfrm>
        <a:graphic>
          <a:graphicData uri="http://schemas.openxmlformats.org/drawingml/2006/chart">
            <c:chart xmlns:c="http://schemas.openxmlformats.org/drawingml/2006/chart" xmlns:r="http://schemas.openxmlformats.org/officeDocument/2006/relationships" r:id="rId2"/>
          </a:graphicData>
        </a:graphic>
      </p:graphicFrame>
      <p:sp>
        <p:nvSpPr>
          <p:cNvPr id="28680" name="ZoneTexte 5"/>
          <p:cNvSpPr txBox="1">
            <a:spLocks noChangeArrowheads="1"/>
          </p:cNvSpPr>
          <p:nvPr/>
        </p:nvSpPr>
        <p:spPr bwMode="auto">
          <a:xfrm>
            <a:off x="3236913" y="1454150"/>
            <a:ext cx="2809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a:t>
            </a:r>
          </a:p>
        </p:txBody>
      </p:sp>
      <p:sp>
        <p:nvSpPr>
          <p:cNvPr id="28681" name="ZoneTexte 6"/>
          <p:cNvSpPr txBox="1">
            <a:spLocks noChangeArrowheads="1"/>
          </p:cNvSpPr>
          <p:nvPr/>
        </p:nvSpPr>
        <p:spPr bwMode="auto">
          <a:xfrm>
            <a:off x="5899150" y="1455738"/>
            <a:ext cx="2825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a:t>
            </a:r>
          </a:p>
        </p:txBody>
      </p:sp>
      <p:sp>
        <p:nvSpPr>
          <p:cNvPr id="28682" name="ZoneTexte 7"/>
          <p:cNvSpPr txBox="1">
            <a:spLocks noChangeArrowheads="1"/>
          </p:cNvSpPr>
          <p:nvPr/>
        </p:nvSpPr>
        <p:spPr bwMode="auto">
          <a:xfrm>
            <a:off x="7589838" y="1831975"/>
            <a:ext cx="2825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a:t>
            </a:r>
          </a:p>
        </p:txBody>
      </p:sp>
      <p:sp>
        <p:nvSpPr>
          <p:cNvPr id="28683" name="ZoneTexte 8"/>
          <p:cNvSpPr txBox="1">
            <a:spLocks noChangeArrowheads="1"/>
          </p:cNvSpPr>
          <p:nvPr/>
        </p:nvSpPr>
        <p:spPr bwMode="auto">
          <a:xfrm>
            <a:off x="6745288" y="1674813"/>
            <a:ext cx="2825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a:t>
            </a:r>
          </a:p>
        </p:txBody>
      </p:sp>
      <p:sp>
        <p:nvSpPr>
          <p:cNvPr id="28684" name="ZoneTexte 9"/>
          <p:cNvSpPr txBox="1">
            <a:spLocks noChangeArrowheads="1"/>
          </p:cNvSpPr>
          <p:nvPr/>
        </p:nvSpPr>
        <p:spPr bwMode="auto">
          <a:xfrm>
            <a:off x="5746750" y="5199063"/>
            <a:ext cx="3419475"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buFont typeface="Wingdings" pitchFamily="2" charset="2"/>
              <a:buChar char="Ø"/>
              <a:defRPr/>
            </a:pPr>
            <a:r>
              <a:rPr lang="fr-FR" dirty="0" smtClean="0">
                <a:latin typeface="+mj-lt"/>
              </a:rPr>
              <a:t>Effet de l’âge entre les 3, 4, 5 ans et les 7 ans</a:t>
            </a:r>
            <a:endParaRPr lang="fr-FR" dirty="0" smtClean="0">
              <a:solidFill>
                <a:srgbClr val="FF0000"/>
              </a:solidFill>
              <a:latin typeface="+mj-lt"/>
            </a:endParaRPr>
          </a:p>
        </p:txBody>
      </p:sp>
      <p:sp>
        <p:nvSpPr>
          <p:cNvPr id="21" name="ZoneTexte 20"/>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22" name="ZoneTexte 11"/>
          <p:cNvSpPr txBox="1">
            <a:spLocks noChangeArrowheads="1"/>
          </p:cNvSpPr>
          <p:nvPr/>
        </p:nvSpPr>
        <p:spPr bwMode="auto">
          <a:xfrm>
            <a:off x="-26988" y="2892425"/>
            <a:ext cx="2305051" cy="584200"/>
          </a:xfrm>
          <a:prstGeom prst="rect">
            <a:avLst/>
          </a:prstGeom>
          <a:solidFill>
            <a:schemeClr val="bg1">
              <a:lumMod val="85000"/>
            </a:schemeClr>
          </a:solidFill>
          <a:ln>
            <a:solidFill>
              <a:schemeClr val="bg1">
                <a:lumMod val="85000"/>
              </a:schemeClr>
            </a:solid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28689" name="ZoneTexte 12"/>
          <p:cNvSpPr txBox="1">
            <a:spLocks noChangeArrowheads="1"/>
          </p:cNvSpPr>
          <p:nvPr/>
        </p:nvSpPr>
        <p:spPr bwMode="auto">
          <a:xfrm>
            <a:off x="-26988" y="3754438"/>
            <a:ext cx="2305051" cy="585787"/>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smtClean="0">
                <a:solidFill>
                  <a:schemeClr val="bg1"/>
                </a:solidFill>
                <a:latin typeface="+mj-lt"/>
              </a:rPr>
              <a:t>Jeu repas</a:t>
            </a:r>
          </a:p>
        </p:txBody>
      </p:sp>
      <p:sp>
        <p:nvSpPr>
          <p:cNvPr id="28688" name="Zone de texte 3"/>
          <p:cNvSpPr txBox="1">
            <a:spLocks noChangeArrowheads="1"/>
          </p:cNvSpPr>
          <p:nvPr/>
        </p:nvSpPr>
        <p:spPr bwMode="auto">
          <a:xfrm>
            <a:off x="7993063" y="1203325"/>
            <a:ext cx="1079500"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 p &lt; .05</a:t>
            </a:r>
          </a:p>
        </p:txBody>
      </p:sp>
      <p:sp>
        <p:nvSpPr>
          <p:cNvPr id="20" name="Zone de texte 2"/>
          <p:cNvSpPr txBox="1">
            <a:spLocks noChangeArrowheads="1"/>
          </p:cNvSpPr>
          <p:nvPr/>
        </p:nvSpPr>
        <p:spPr bwMode="auto">
          <a:xfrm>
            <a:off x="157163" y="5076825"/>
            <a:ext cx="4160837" cy="1592263"/>
          </a:xfrm>
          <a:prstGeom prst="rect">
            <a:avLst/>
          </a:prstGeom>
          <a:solidFill>
            <a:schemeClr val="bg1"/>
          </a:solidFill>
          <a:ln w="9525">
            <a:solidFill>
              <a:schemeClr val="tx1"/>
            </a:solidFill>
            <a:miter lim="800000"/>
            <a:headEnd/>
            <a:tailEnd/>
          </a:ln>
        </p:spPr>
        <p:txBody>
          <a:bodyPr wrap="none"/>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sz="1400" dirty="0" smtClean="0">
                <a:latin typeface="+mj-lt"/>
                <a:cs typeface="Times New Roman" pitchFamily="18" charset="0"/>
              </a:rPr>
              <a:t>Légende des niveaux : </a:t>
            </a:r>
          </a:p>
          <a:p>
            <a:pPr eaLnBrk="1" hangingPunct="1">
              <a:defRPr/>
            </a:pPr>
            <a:r>
              <a:rPr lang="fr-FR" sz="1400" dirty="0" smtClean="0">
                <a:latin typeface="+mj-lt"/>
                <a:cs typeface="Times New Roman" pitchFamily="18" charset="0"/>
              </a:rPr>
              <a:t>1 : sans verbalisation</a:t>
            </a:r>
          </a:p>
          <a:p>
            <a:pPr eaLnBrk="1" hangingPunct="1">
              <a:defRPr/>
            </a:pPr>
            <a:r>
              <a:rPr lang="fr-FR" sz="1400" dirty="0" smtClean="0">
                <a:latin typeface="+mj-lt"/>
                <a:cs typeface="Times New Roman" pitchFamily="18" charset="0"/>
              </a:rPr>
              <a:t>2 : avec verbalisations </a:t>
            </a:r>
            <a:r>
              <a:rPr lang="fr-FR" sz="1400" dirty="0" err="1" smtClean="0">
                <a:latin typeface="+mj-lt"/>
                <a:cs typeface="Times New Roman" pitchFamily="18" charset="0"/>
              </a:rPr>
              <a:t>conv</a:t>
            </a:r>
            <a:r>
              <a:rPr lang="fr-FR" sz="1400" dirty="0" smtClean="0">
                <a:latin typeface="+mj-lt"/>
                <a:cs typeface="Times New Roman" pitchFamily="18" charset="0"/>
              </a:rPr>
              <a:t>. incongrues</a:t>
            </a:r>
          </a:p>
          <a:p>
            <a:pPr eaLnBrk="1" hangingPunct="1">
              <a:defRPr/>
            </a:pPr>
            <a:r>
              <a:rPr lang="fr-FR" sz="1400" dirty="0" smtClean="0">
                <a:latin typeface="+mj-lt"/>
                <a:cs typeface="Times New Roman" pitchFamily="18" charset="0"/>
              </a:rPr>
              <a:t>3 : avec </a:t>
            </a:r>
            <a:r>
              <a:rPr lang="fr-FR" sz="1400" dirty="0">
                <a:cs typeface="Times New Roman" pitchFamily="18" charset="0"/>
              </a:rPr>
              <a:t>verbalisations </a:t>
            </a:r>
            <a:r>
              <a:rPr lang="fr-FR" sz="1400" dirty="0" smtClean="0">
                <a:latin typeface="+mj-lt"/>
                <a:cs typeface="Times New Roman" pitchFamily="18" charset="0"/>
              </a:rPr>
              <a:t>non spécifiques</a:t>
            </a:r>
          </a:p>
          <a:p>
            <a:pPr eaLnBrk="1" hangingPunct="1">
              <a:defRPr/>
            </a:pPr>
            <a:r>
              <a:rPr lang="fr-FR" sz="1400" dirty="0" smtClean="0">
                <a:latin typeface="+mj-lt"/>
                <a:cs typeface="Times New Roman" pitchFamily="18" charset="0"/>
              </a:rPr>
              <a:t>4 : avec </a:t>
            </a:r>
            <a:r>
              <a:rPr lang="fr-FR" sz="1400" dirty="0">
                <a:cs typeface="Times New Roman" pitchFamily="18" charset="0"/>
              </a:rPr>
              <a:t>verbalisations </a:t>
            </a:r>
            <a:r>
              <a:rPr lang="fr-FR" sz="1400" dirty="0" smtClean="0">
                <a:latin typeface="+mj-lt"/>
                <a:cs typeface="Times New Roman" pitchFamily="18" charset="0"/>
              </a:rPr>
              <a:t>qui redoublent l'action </a:t>
            </a:r>
          </a:p>
          <a:p>
            <a:pPr eaLnBrk="1" hangingPunct="1">
              <a:defRPr/>
            </a:pPr>
            <a:r>
              <a:rPr lang="fr-FR" sz="1400" dirty="0" smtClean="0">
                <a:latin typeface="+mj-lt"/>
                <a:cs typeface="Times New Roman" pitchFamily="18" charset="0"/>
              </a:rPr>
              <a:t>5 : avec </a:t>
            </a:r>
            <a:r>
              <a:rPr lang="fr-FR" sz="1400" dirty="0">
                <a:cs typeface="Times New Roman" pitchFamily="18" charset="0"/>
              </a:rPr>
              <a:t>verbalisations </a:t>
            </a:r>
            <a:r>
              <a:rPr lang="fr-FR" sz="1400" dirty="0" smtClean="0">
                <a:latin typeface="+mj-lt"/>
                <a:cs typeface="Times New Roman" pitchFamily="18" charset="0"/>
              </a:rPr>
              <a:t>qui spécifient l'identité de l'objet </a:t>
            </a:r>
          </a:p>
          <a:p>
            <a:pPr eaLnBrk="1" hangingPunct="1">
              <a:defRPr/>
            </a:pPr>
            <a:r>
              <a:rPr lang="fr-FR" sz="1400" dirty="0" smtClean="0">
                <a:latin typeface="+mj-lt"/>
                <a:cs typeface="Times New Roman" pitchFamily="18" charset="0"/>
              </a:rPr>
              <a:t>6 : sans usage avec </a:t>
            </a:r>
            <a:r>
              <a:rPr lang="fr-FR" sz="1400" dirty="0" smtClean="0">
                <a:cs typeface="Times New Roman" pitchFamily="18" charset="0"/>
              </a:rPr>
              <a:t>verbalisations</a:t>
            </a:r>
            <a:r>
              <a:rPr lang="fr-FR" sz="1400" dirty="0" smtClean="0">
                <a:latin typeface="+mj-lt"/>
                <a:cs typeface="Times New Roman" pitchFamily="18" charset="0"/>
              </a:rPr>
              <a:t> seulement</a:t>
            </a:r>
          </a:p>
          <a:p>
            <a:pPr eaLnBrk="1" hangingPunct="1">
              <a:defRPr/>
            </a:pPr>
            <a:endParaRPr lang="fr-FR" sz="1400" dirty="0" smtClean="0">
              <a:latin typeface="+mj-lt"/>
              <a:cs typeface="Times New Roman" pitchFamily="18"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99392"/>
            <a:ext cx="8229600" cy="1143000"/>
          </a:xfrm>
        </p:spPr>
        <p:txBody>
          <a:bodyPr/>
          <a:lstStyle/>
          <a:p>
            <a:r>
              <a:rPr lang="fr-FR" dirty="0" smtClean="0"/>
              <a:t>P</a:t>
            </a:r>
            <a:r>
              <a:rPr lang="fr-FR" dirty="0" smtClean="0"/>
              <a:t>artage de significations</a:t>
            </a:r>
            <a:endParaRPr lang="fr-FR" dirty="0"/>
          </a:p>
        </p:txBody>
      </p:sp>
      <p:sp>
        <p:nvSpPr>
          <p:cNvPr id="4" name="Espace réservé du numéro de diapositive 3"/>
          <p:cNvSpPr>
            <a:spLocks noGrp="1"/>
          </p:cNvSpPr>
          <p:nvPr>
            <p:ph type="sldNum" sz="quarter" idx="12"/>
          </p:nvPr>
        </p:nvSpPr>
        <p:spPr/>
        <p:txBody>
          <a:bodyPr/>
          <a:lstStyle/>
          <a:p>
            <a:pPr>
              <a:defRPr/>
            </a:pPr>
            <a:fld id="{F1D3C30A-893F-425F-B849-4F314B7274C3}" type="slidenum">
              <a:rPr lang="fr-FR" smtClean="0"/>
              <a:pPr>
                <a:defRPr/>
              </a:pPr>
              <a:t>19</a:t>
            </a:fld>
            <a:endParaRPr lang="fr-FR"/>
          </a:p>
        </p:txBody>
      </p:sp>
      <p:sp>
        <p:nvSpPr>
          <p:cNvPr id="5" name="Rectangle 4"/>
          <p:cNvSpPr/>
          <p:nvPr/>
        </p:nvSpPr>
        <p:spPr>
          <a:xfrm>
            <a:off x="323528" y="980728"/>
            <a:ext cx="8640960" cy="1296144"/>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457200" indent="-457200">
              <a:buFont typeface="Wingdings" panose="05000000000000000000" pitchFamily="2" charset="2"/>
              <a:buChar char="Ø"/>
            </a:pPr>
            <a:r>
              <a:rPr lang="fr-FR" sz="2800" dirty="0">
                <a:solidFill>
                  <a:schemeClr val="tx1"/>
                </a:solidFill>
              </a:rPr>
              <a:t>Niveau de partage de significations varie en fonction de l’âge et du type de tâche</a:t>
            </a:r>
          </a:p>
        </p:txBody>
      </p:sp>
      <p:sp>
        <p:nvSpPr>
          <p:cNvPr id="6" name="Rectangle 5"/>
          <p:cNvSpPr/>
          <p:nvPr/>
        </p:nvSpPr>
        <p:spPr>
          <a:xfrm>
            <a:off x="323528" y="2420888"/>
            <a:ext cx="8640960" cy="1656184"/>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457200" indent="-457200">
              <a:buFont typeface="Wingdings" panose="05000000000000000000" pitchFamily="2" charset="2"/>
              <a:buChar char="Ø"/>
            </a:pPr>
            <a:r>
              <a:rPr lang="fr-FR" sz="2800" dirty="0">
                <a:solidFill>
                  <a:schemeClr val="tx1"/>
                </a:solidFill>
              </a:rPr>
              <a:t>Dans les 2 tâches moins contraignantes, les enfants racontent leurs actions quel que soit leur âge. Des difficultés apparaissent à 3 ans lorsqu’il s’agit de préciser l’identité de l’objet imaginé.</a:t>
            </a:r>
          </a:p>
        </p:txBody>
      </p:sp>
      <p:sp>
        <p:nvSpPr>
          <p:cNvPr id="8" name="Rectangle 7"/>
          <p:cNvSpPr/>
          <p:nvPr/>
        </p:nvSpPr>
        <p:spPr>
          <a:xfrm>
            <a:off x="251520" y="4221088"/>
            <a:ext cx="8640960" cy="230425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457200" indent="-457200">
              <a:buFont typeface="Wingdings" panose="05000000000000000000" pitchFamily="2" charset="2"/>
              <a:buChar char="Ø"/>
            </a:pPr>
            <a:r>
              <a:rPr lang="fr-FR" sz="2800" dirty="0">
                <a:solidFill>
                  <a:schemeClr val="tx1"/>
                </a:solidFill>
              </a:rPr>
              <a:t>Dans la tâche la plus contraignante, des difficultés apparaissent à 3, 4 et 5 ans pour raconter et préciser les usages détournés. On observe une distinction entre 3 et 5 ans : les plus petits produisent moins d’usages détournés sans verbalisation</a:t>
            </a:r>
            <a:r>
              <a:rPr lang="fr-FR" sz="2800" dirty="0" smtClean="0">
                <a:solidFill>
                  <a:schemeClr val="tx1"/>
                </a:solidFill>
              </a:rPr>
              <a:t>.</a:t>
            </a:r>
            <a:endParaRPr lang="fr-FR" sz="2800" dirty="0">
              <a:solidFill>
                <a:schemeClr val="tx1"/>
              </a:solidFill>
            </a:endParaRPr>
          </a:p>
        </p:txBody>
      </p:sp>
    </p:spTree>
    <p:extLst>
      <p:ext uri="{BB962C8B-B14F-4D97-AF65-F5344CB8AC3E}">
        <p14:creationId xmlns:p14="http://schemas.microsoft.com/office/powerpoint/2010/main" val="34124160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Espace réservé du contenu 2"/>
          <p:cNvSpPr>
            <a:spLocks noGrp="1"/>
          </p:cNvSpPr>
          <p:nvPr>
            <p:ph idx="1"/>
          </p:nvPr>
        </p:nvSpPr>
        <p:spPr>
          <a:xfrm>
            <a:off x="1042988" y="1844675"/>
            <a:ext cx="7200900" cy="3671888"/>
          </a:xfrm>
          <a:solidFill>
            <a:schemeClr val="accent6">
              <a:lumMod val="20000"/>
              <a:lumOff val="80000"/>
            </a:schemeClr>
          </a:solidFill>
        </p:spPr>
        <p:txBody>
          <a:bodyPr/>
          <a:lstStyle/>
          <a:p>
            <a:pPr marL="0" indent="0" eaLnBrk="1" hangingPunct="1">
              <a:buFont typeface="Arial" charset="0"/>
              <a:buNone/>
              <a:defRPr/>
            </a:pPr>
            <a:endParaRPr lang="fr-FR" sz="2000" dirty="0" smtClean="0">
              <a:latin typeface="+mj-lt"/>
            </a:endParaRPr>
          </a:p>
          <a:p>
            <a:pPr marL="0" indent="0" eaLnBrk="1" hangingPunct="1">
              <a:buFont typeface="Arial" charset="0"/>
              <a:buNone/>
              <a:defRPr/>
            </a:pPr>
            <a:endParaRPr lang="fr-FR" sz="2000" dirty="0" smtClean="0">
              <a:latin typeface="+mj-lt"/>
            </a:endParaRPr>
          </a:p>
          <a:p>
            <a:pPr marL="0" indent="0" eaLnBrk="1" hangingPunct="1">
              <a:buNone/>
              <a:defRPr/>
            </a:pPr>
            <a:r>
              <a:rPr lang="fr-FR" sz="2000" dirty="0" smtClean="0">
                <a:latin typeface="+mj-lt"/>
              </a:rPr>
              <a:t>1. </a:t>
            </a:r>
            <a:r>
              <a:rPr lang="fr-FR" sz="2000" dirty="0" smtClean="0">
                <a:latin typeface="+mj-lt"/>
              </a:rPr>
              <a:t>Intérêts de recherche </a:t>
            </a:r>
          </a:p>
          <a:p>
            <a:pPr marL="0" indent="0" eaLnBrk="1" hangingPunct="1">
              <a:buFont typeface="Arial" charset="0"/>
              <a:buNone/>
              <a:defRPr/>
            </a:pPr>
            <a:r>
              <a:rPr lang="fr-FR" sz="2000" dirty="0" smtClean="0">
                <a:latin typeface="+mj-lt"/>
              </a:rPr>
              <a:t>2. Contexte théorique </a:t>
            </a:r>
            <a:r>
              <a:rPr lang="fr-FR" sz="2000" dirty="0" smtClean="0">
                <a:latin typeface="+mj-lt"/>
              </a:rPr>
              <a:t>et hypothèse générale</a:t>
            </a:r>
            <a:endParaRPr lang="fr-FR" sz="2000" dirty="0" smtClean="0">
              <a:latin typeface="+mj-lt"/>
            </a:endParaRPr>
          </a:p>
          <a:p>
            <a:pPr marL="0" indent="0" eaLnBrk="1" hangingPunct="1">
              <a:buFont typeface="Arial" charset="0"/>
              <a:buNone/>
              <a:defRPr/>
            </a:pPr>
            <a:r>
              <a:rPr lang="fr-FR" sz="2000" dirty="0" smtClean="0">
                <a:latin typeface="+mj-lt"/>
              </a:rPr>
              <a:t>3. Aspects méthodologiques</a:t>
            </a:r>
            <a:endParaRPr lang="fr-FR" sz="2000" dirty="0" smtClean="0">
              <a:latin typeface="+mj-lt"/>
            </a:endParaRPr>
          </a:p>
          <a:p>
            <a:pPr marL="0" indent="0" eaLnBrk="1" hangingPunct="1">
              <a:buFont typeface="Arial" charset="0"/>
              <a:buNone/>
              <a:defRPr/>
            </a:pPr>
            <a:r>
              <a:rPr lang="fr-FR" sz="2000" dirty="0" smtClean="0">
                <a:latin typeface="+mj-lt"/>
              </a:rPr>
              <a:t>4</a:t>
            </a:r>
            <a:r>
              <a:rPr lang="fr-FR" sz="2000" dirty="0" smtClean="0">
                <a:latin typeface="+mj-lt"/>
              </a:rPr>
              <a:t>. Résultats principaux</a:t>
            </a:r>
          </a:p>
          <a:p>
            <a:pPr marL="0" indent="0" eaLnBrk="1" hangingPunct="1">
              <a:buFont typeface="Arial" charset="0"/>
              <a:buNone/>
              <a:defRPr/>
            </a:pPr>
            <a:r>
              <a:rPr lang="fr-FR" sz="2000" dirty="0" smtClean="0">
                <a:latin typeface="+mj-lt"/>
              </a:rPr>
              <a:t>5. Discussion générale et perspectives</a:t>
            </a:r>
          </a:p>
        </p:txBody>
      </p:sp>
      <p:sp>
        <p:nvSpPr>
          <p:cNvPr id="4099"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14AA0322-CA32-4E8C-84AF-7F7E215006CA}" type="slidenum">
              <a:rPr lang="fr-FR" sz="1200" smtClean="0">
                <a:solidFill>
                  <a:srgbClr val="898989"/>
                </a:solidFill>
              </a:rPr>
              <a:pPr>
                <a:spcBef>
                  <a:spcPct val="0"/>
                </a:spcBef>
                <a:buFontTx/>
                <a:buNone/>
              </a:pPr>
              <a:t>2</a:t>
            </a:fld>
            <a:endParaRPr lang="fr-FR" sz="1200" smtClean="0">
              <a:solidFill>
                <a:srgbClr val="898989"/>
              </a:solidFill>
            </a:endParaRPr>
          </a:p>
        </p:txBody>
      </p:sp>
      <p:sp>
        <p:nvSpPr>
          <p:cNvPr id="6" name="Rectangle 5"/>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fr-FR" sz="4400" dirty="0">
                <a:solidFill>
                  <a:schemeClr val="tx1"/>
                </a:solidFill>
                <a:latin typeface="+mj-lt"/>
              </a:rPr>
              <a:t>Plan</a:t>
            </a:r>
          </a:p>
        </p:txBody>
      </p:sp>
      <p:sp>
        <p:nvSpPr>
          <p:cNvPr id="7" name="Rectangle 6"/>
          <p:cNvSpPr/>
          <p:nvPr/>
        </p:nvSpPr>
        <p:spPr>
          <a:xfrm>
            <a:off x="1042988" y="1484313"/>
            <a:ext cx="7200900" cy="40481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endParaRPr lang="fr-FR" dirty="0">
              <a:latin typeface="Helvetica 35 Thin"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0"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64661446-ED82-4E57-B8C7-2F9237C4361A}" type="slidenum">
              <a:rPr lang="fr-FR" sz="1200" smtClean="0">
                <a:solidFill>
                  <a:srgbClr val="898989"/>
                </a:solidFill>
              </a:rPr>
              <a:pPr>
                <a:spcBef>
                  <a:spcPct val="0"/>
                </a:spcBef>
                <a:buFontTx/>
                <a:buNone/>
              </a:pPr>
              <a:t>20</a:t>
            </a:fld>
            <a:endParaRPr lang="fr-FR" sz="1200" smtClean="0">
              <a:solidFill>
                <a:srgbClr val="898989"/>
              </a:solidFill>
            </a:endParaRPr>
          </a:p>
        </p:txBody>
      </p:sp>
      <p:sp>
        <p:nvSpPr>
          <p:cNvPr id="7" name="Titre 1"/>
          <p:cNvSpPr>
            <a:spLocks noGrp="1"/>
          </p:cNvSpPr>
          <p:nvPr>
            <p:ph type="title"/>
          </p:nvPr>
        </p:nvSpPr>
        <p:spPr>
          <a:xfrm>
            <a:off x="457200" y="-27384"/>
            <a:ext cx="8229600" cy="1143000"/>
          </a:xfrm>
        </p:spPr>
        <p:txBody>
          <a:bodyPr/>
          <a:lstStyle/>
          <a:p>
            <a:pPr eaLnBrk="1" hangingPunct="1"/>
            <a:r>
              <a:rPr lang="fr-FR" dirty="0" smtClean="0"/>
              <a:t>Discussion générale </a:t>
            </a:r>
          </a:p>
        </p:txBody>
      </p:sp>
      <p:sp>
        <p:nvSpPr>
          <p:cNvPr id="5" name="Rectangle 4"/>
          <p:cNvSpPr/>
          <p:nvPr/>
        </p:nvSpPr>
        <p:spPr>
          <a:xfrm>
            <a:off x="403920" y="1124744"/>
            <a:ext cx="8640960" cy="230425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buFont typeface="Wingdings" panose="05000000000000000000" pitchFamily="2" charset="2"/>
              <a:buChar char="Ø"/>
            </a:pPr>
            <a:r>
              <a:rPr lang="fr-FR" sz="2400" dirty="0" smtClean="0">
                <a:solidFill>
                  <a:schemeClr val="tx1"/>
                </a:solidFill>
              </a:rPr>
              <a:t> Thème </a:t>
            </a:r>
            <a:r>
              <a:rPr lang="fr-FR" sz="2400" dirty="0">
                <a:solidFill>
                  <a:schemeClr val="tx1"/>
                </a:solidFill>
              </a:rPr>
              <a:t>du repas très familier: rôle essentiel de l’interaction des conventions liées au thème avec celles liées aux objets (</a:t>
            </a:r>
            <a:r>
              <a:rPr lang="fr-FR" sz="2400" dirty="0" err="1">
                <a:solidFill>
                  <a:schemeClr val="tx1"/>
                </a:solidFill>
              </a:rPr>
              <a:t>Braswell</a:t>
            </a:r>
            <a:r>
              <a:rPr lang="fr-FR" sz="2400" dirty="0">
                <a:solidFill>
                  <a:schemeClr val="tx1"/>
                </a:solidFill>
              </a:rPr>
              <a:t>, 2006)</a:t>
            </a:r>
          </a:p>
          <a:p>
            <a:pPr marL="0" indent="0">
              <a:buNone/>
            </a:pPr>
            <a:r>
              <a:rPr lang="fr-FR" sz="2400" dirty="0">
                <a:solidFill>
                  <a:schemeClr val="tx1"/>
                </a:solidFill>
                <a:sym typeface="Wingdings" panose="05000000000000000000" pitchFamily="2" charset="2"/>
              </a:rPr>
              <a:t> l’inadéquation rend la coopération et les processus de </a:t>
            </a:r>
            <a:r>
              <a:rPr lang="fr-FR" sz="2400" dirty="0" err="1">
                <a:solidFill>
                  <a:schemeClr val="tx1"/>
                </a:solidFill>
                <a:sym typeface="Wingdings" panose="05000000000000000000" pitchFamily="2" charset="2"/>
              </a:rPr>
              <a:t>co</a:t>
            </a:r>
            <a:r>
              <a:rPr lang="fr-FR" sz="2400" dirty="0">
                <a:solidFill>
                  <a:schemeClr val="tx1"/>
                </a:solidFill>
                <a:sym typeface="Wingdings" panose="05000000000000000000" pitchFamily="2" charset="2"/>
              </a:rPr>
              <a:t>-construction (usage détourné et langage) difficile chez les plus petits </a:t>
            </a:r>
          </a:p>
        </p:txBody>
      </p:sp>
      <p:sp>
        <p:nvSpPr>
          <p:cNvPr id="6" name="Rectangle 5"/>
          <p:cNvSpPr/>
          <p:nvPr/>
        </p:nvSpPr>
        <p:spPr>
          <a:xfrm>
            <a:off x="407332" y="3555257"/>
            <a:ext cx="8640960" cy="230425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buFont typeface="Wingdings" panose="05000000000000000000" pitchFamily="2" charset="2"/>
              <a:buChar char="Ø"/>
            </a:pPr>
            <a:r>
              <a:rPr lang="fr-FR" sz="2400" dirty="0" smtClean="0">
                <a:solidFill>
                  <a:schemeClr val="tx1"/>
                </a:solidFill>
                <a:sym typeface="Wingdings" panose="05000000000000000000" pitchFamily="2" charset="2"/>
              </a:rPr>
              <a:t> Rôle </a:t>
            </a:r>
            <a:r>
              <a:rPr lang="fr-FR" sz="2400" dirty="0">
                <a:solidFill>
                  <a:schemeClr val="tx1"/>
                </a:solidFill>
                <a:sym typeface="Wingdings" panose="05000000000000000000" pitchFamily="2" charset="2"/>
              </a:rPr>
              <a:t>du langage dans la progression des enfants de 3 et 5 ans? A 5 ans meilleure coopération : le langage prend-t-il la même fonction? </a:t>
            </a:r>
          </a:p>
          <a:p>
            <a:pPr marL="800100" lvl="1" indent="-342900">
              <a:buFont typeface="Arial" panose="020B0604020202020204" pitchFamily="34" charset="0"/>
              <a:buChar char="•"/>
            </a:pPr>
            <a:r>
              <a:rPr lang="fr-FR" sz="2400" dirty="0">
                <a:solidFill>
                  <a:schemeClr val="tx1"/>
                </a:solidFill>
                <a:sym typeface="Wingdings" panose="05000000000000000000" pitchFamily="2" charset="2"/>
              </a:rPr>
              <a:t>Langage pour soi : à 3 ans?</a:t>
            </a:r>
          </a:p>
          <a:p>
            <a:pPr marL="800100" lvl="1" indent="-342900">
              <a:buFont typeface="Arial" panose="020B0604020202020204" pitchFamily="34" charset="0"/>
              <a:buChar char="•"/>
            </a:pPr>
            <a:r>
              <a:rPr lang="fr-FR" sz="2400" dirty="0">
                <a:solidFill>
                  <a:schemeClr val="tx1"/>
                </a:solidFill>
                <a:sym typeface="Wingdings" panose="05000000000000000000" pitchFamily="2" charset="2"/>
              </a:rPr>
              <a:t>Langage pour communiquer à 5 ans</a:t>
            </a:r>
            <a:endParaRPr lang="fr-FR" sz="2400" dirty="0">
              <a:solidFill>
                <a:schemeClr val="tx1"/>
              </a:solidFill>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Conclusion - Perspectives</a:t>
            </a:r>
            <a:endParaRPr lang="fr-FR" dirty="0"/>
          </a:p>
        </p:txBody>
      </p:sp>
      <p:sp>
        <p:nvSpPr>
          <p:cNvPr id="4" name="Espace réservé du numéro de diapositive 3"/>
          <p:cNvSpPr>
            <a:spLocks noGrp="1"/>
          </p:cNvSpPr>
          <p:nvPr>
            <p:ph type="sldNum" sz="quarter" idx="12"/>
          </p:nvPr>
        </p:nvSpPr>
        <p:spPr/>
        <p:txBody>
          <a:bodyPr/>
          <a:lstStyle/>
          <a:p>
            <a:pPr>
              <a:defRPr/>
            </a:pPr>
            <a:fld id="{F1D3C30A-893F-425F-B849-4F314B7274C3}" type="slidenum">
              <a:rPr lang="fr-FR" smtClean="0"/>
              <a:pPr>
                <a:defRPr/>
              </a:pPr>
              <a:t>21</a:t>
            </a:fld>
            <a:endParaRPr lang="fr-FR"/>
          </a:p>
        </p:txBody>
      </p:sp>
      <p:sp>
        <p:nvSpPr>
          <p:cNvPr id="6" name="Rectangle 5"/>
          <p:cNvSpPr/>
          <p:nvPr/>
        </p:nvSpPr>
        <p:spPr>
          <a:xfrm>
            <a:off x="251520" y="1484784"/>
            <a:ext cx="8640960" cy="230425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457200" indent="-457200">
              <a:buFont typeface="Wingdings" panose="05000000000000000000" pitchFamily="2" charset="2"/>
              <a:buChar char="Ø"/>
            </a:pPr>
            <a:r>
              <a:rPr lang="fr-FR" sz="2800" dirty="0" smtClean="0">
                <a:solidFill>
                  <a:schemeClr val="tx1"/>
                </a:solidFill>
              </a:rPr>
              <a:t> </a:t>
            </a:r>
            <a:r>
              <a:rPr lang="fr-FR" sz="2800" dirty="0">
                <a:solidFill>
                  <a:schemeClr val="tx1"/>
                </a:solidFill>
              </a:rPr>
              <a:t>Intérêt d’étudier les jeux après 3 ans : fenêtre sur la compréhension du monde social de l’enfant </a:t>
            </a:r>
          </a:p>
        </p:txBody>
      </p:sp>
      <p:sp>
        <p:nvSpPr>
          <p:cNvPr id="7" name="Rectangle 6"/>
          <p:cNvSpPr/>
          <p:nvPr/>
        </p:nvSpPr>
        <p:spPr>
          <a:xfrm>
            <a:off x="251520" y="4149080"/>
            <a:ext cx="8640960" cy="230425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457200" indent="-457200">
              <a:buFont typeface="Wingdings" panose="05000000000000000000" pitchFamily="2" charset="2"/>
              <a:buChar char="Ø"/>
            </a:pPr>
            <a:r>
              <a:rPr lang="fr-FR" sz="2800" dirty="0">
                <a:solidFill>
                  <a:schemeClr val="tx1"/>
                </a:solidFill>
              </a:rPr>
              <a:t>Théorie de l’esprit en action/interaction : élaboration progressive d’une compréhension d’autrui dans un contexte donné</a:t>
            </a:r>
          </a:p>
        </p:txBody>
      </p:sp>
    </p:spTree>
    <p:extLst>
      <p:ext uri="{BB962C8B-B14F-4D97-AF65-F5344CB8AC3E}">
        <p14:creationId xmlns:p14="http://schemas.microsoft.com/office/powerpoint/2010/main" val="27299074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53251" name="Titre 1"/>
          <p:cNvSpPr>
            <a:spLocks noGrp="1"/>
          </p:cNvSpPr>
          <p:nvPr>
            <p:ph type="title"/>
          </p:nvPr>
        </p:nvSpPr>
        <p:spPr>
          <a:xfrm>
            <a:off x="0" y="4508500"/>
            <a:ext cx="9144000" cy="1143000"/>
          </a:xfrm>
        </p:spPr>
        <p:txBody>
          <a:bodyPr/>
          <a:lstStyle/>
          <a:p>
            <a:pPr eaLnBrk="1" hangingPunct="1"/>
            <a:r>
              <a:rPr lang="fr-FR" smtClean="0"/>
              <a:t>Merci de votre attention</a:t>
            </a:r>
          </a:p>
        </p:txBody>
      </p:sp>
      <p:sp>
        <p:nvSpPr>
          <p:cNvPr id="53252"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814DDA3-0404-4F65-8AD0-20E94B37B8BA}" type="slidenum">
              <a:rPr lang="fr-FR" sz="1200" smtClean="0">
                <a:solidFill>
                  <a:srgbClr val="898989"/>
                </a:solidFill>
              </a:rPr>
              <a:pPr>
                <a:spcBef>
                  <a:spcPct val="0"/>
                </a:spcBef>
                <a:buFontTx/>
                <a:buNone/>
              </a:pPr>
              <a:t>22</a:t>
            </a:fld>
            <a:endParaRPr lang="fr-FR" sz="1200" smtClean="0">
              <a:solidFill>
                <a:srgbClr val="898989"/>
              </a:solidFill>
            </a:endParaRPr>
          </a:p>
        </p:txBody>
      </p:sp>
      <p:pic>
        <p:nvPicPr>
          <p:cNvPr id="53253" name="Picture 5" descr="F:\THESE\REDACTION\Chapitre 1+2+3\Photo thèse\Dét de niveau 5 -photo1 dyade25-26 MS- JL.png"/>
          <p:cNvPicPr>
            <a:picLocks noChangeAspect="1" noChangeArrowheads="1"/>
          </p:cNvPicPr>
          <p:nvPr/>
        </p:nvPicPr>
        <p:blipFill>
          <a:blip r:embed="rId2">
            <a:extLst>
              <a:ext uri="{28A0092B-C50C-407E-A947-70E740481C1C}">
                <a14:useLocalDpi xmlns:a14="http://schemas.microsoft.com/office/drawing/2010/main" val="0"/>
              </a:ext>
            </a:extLst>
          </a:blip>
          <a:srcRect r="8534"/>
          <a:stretch>
            <a:fillRect/>
          </a:stretch>
        </p:blipFill>
        <p:spPr bwMode="auto">
          <a:xfrm>
            <a:off x="0" y="0"/>
            <a:ext cx="3132138"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4" name="Picture 6" descr="F:\THESE\REDACTION\Chapitre 1+2+3\Photo thèse\Dét de niveau 1 -photo 1 dyade 3-4 ps jr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4888" y="0"/>
            <a:ext cx="3059112"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5" name="Picture 2" descr="F:\THESE\photo garçon tire la langu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32138" y="0"/>
            <a:ext cx="2952750"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575832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288925" y="3975100"/>
            <a:ext cx="8713788" cy="180498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16" name="Rectangle 15"/>
          <p:cNvSpPr/>
          <p:nvPr/>
        </p:nvSpPr>
        <p:spPr>
          <a:xfrm>
            <a:off x="288925" y="3975100"/>
            <a:ext cx="8713788" cy="40481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r>
              <a:rPr lang="fr-FR" sz="2000" dirty="0">
                <a:latin typeface="+mj-lt"/>
              </a:rPr>
              <a:t>Question 2</a:t>
            </a:r>
          </a:p>
        </p:txBody>
      </p:sp>
      <p:sp>
        <p:nvSpPr>
          <p:cNvPr id="17" name="Rectangle 16"/>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fr-FR" sz="4400" dirty="0">
                <a:solidFill>
                  <a:schemeClr val="tx1"/>
                </a:solidFill>
                <a:latin typeface="+mj-lt"/>
              </a:rPr>
              <a:t>Questions de recherche</a:t>
            </a:r>
          </a:p>
        </p:txBody>
      </p:sp>
      <p:sp>
        <p:nvSpPr>
          <p:cNvPr id="3" name="Rectangle 2"/>
          <p:cNvSpPr/>
          <p:nvPr/>
        </p:nvSpPr>
        <p:spPr>
          <a:xfrm>
            <a:off x="288925" y="1900238"/>
            <a:ext cx="8713788" cy="143986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6150"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2F931130-6FB3-4D5E-AD7F-15EA623A0940}" type="slidenum">
              <a:rPr lang="fr-FR" sz="1200" smtClean="0">
                <a:solidFill>
                  <a:srgbClr val="898989"/>
                </a:solidFill>
              </a:rPr>
              <a:pPr>
                <a:spcBef>
                  <a:spcPct val="0"/>
                </a:spcBef>
                <a:buFontTx/>
                <a:buNone/>
              </a:pPr>
              <a:t>23</a:t>
            </a:fld>
            <a:endParaRPr lang="fr-FR" sz="1200" smtClean="0">
              <a:solidFill>
                <a:srgbClr val="898989"/>
              </a:solidFill>
            </a:endParaRPr>
          </a:p>
        </p:txBody>
      </p:sp>
      <p:sp>
        <p:nvSpPr>
          <p:cNvPr id="6151" name="Espace réservé du contenu 8"/>
          <p:cNvSpPr>
            <a:spLocks noGrp="1"/>
          </p:cNvSpPr>
          <p:nvPr>
            <p:ph idx="1"/>
          </p:nvPr>
        </p:nvSpPr>
        <p:spPr>
          <a:xfrm>
            <a:off x="292100" y="2405063"/>
            <a:ext cx="8353425" cy="935037"/>
          </a:xfrm>
        </p:spPr>
        <p:txBody>
          <a:bodyPr/>
          <a:lstStyle/>
          <a:p>
            <a:pPr>
              <a:buFont typeface="Wingdings" pitchFamily="2" charset="2"/>
              <a:buChar char="Ø"/>
              <a:defRPr/>
            </a:pPr>
            <a:r>
              <a:rPr lang="fr-FR" sz="2000" dirty="0"/>
              <a:t>Comment les enfants de 3 à 7 ans </a:t>
            </a:r>
            <a:r>
              <a:rPr lang="fr-FR" sz="2000" dirty="0" smtClean="0"/>
              <a:t>détournent-ils  </a:t>
            </a:r>
            <a:r>
              <a:rPr lang="fr-FR" sz="2000" dirty="0"/>
              <a:t>l’usage des objets</a:t>
            </a:r>
            <a:r>
              <a:rPr lang="fr-FR" sz="2000" dirty="0" smtClean="0"/>
              <a:t>?</a:t>
            </a:r>
            <a:endParaRPr lang="fr-FR" sz="2400" dirty="0" smtClean="0">
              <a:latin typeface="+mj-lt"/>
              <a:sym typeface="Wingdings" pitchFamily="2" charset="2"/>
            </a:endParaRPr>
          </a:p>
          <a:p>
            <a:pPr lvl="1">
              <a:buFont typeface="Arial" charset="0"/>
              <a:buChar char="•"/>
              <a:defRPr/>
            </a:pPr>
            <a:r>
              <a:rPr lang="fr-FR" sz="1800" dirty="0" smtClean="0">
                <a:latin typeface="+mj-lt"/>
                <a:sym typeface="Wingdings" pitchFamily="2" charset="2"/>
              </a:rPr>
              <a:t> Complexité des détournements (effet de l’âge/ de la tâche)</a:t>
            </a:r>
            <a:endParaRPr lang="fr-FR" sz="1800" dirty="0" smtClean="0">
              <a:latin typeface="+mj-lt"/>
            </a:endParaRPr>
          </a:p>
        </p:txBody>
      </p:sp>
      <p:sp>
        <p:nvSpPr>
          <p:cNvPr id="14" name="Rectangle 13"/>
          <p:cNvSpPr/>
          <p:nvPr/>
        </p:nvSpPr>
        <p:spPr>
          <a:xfrm>
            <a:off x="288925" y="1900238"/>
            <a:ext cx="8713788" cy="40481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r>
              <a:rPr lang="fr-FR" sz="2000" dirty="0">
                <a:latin typeface="+mj-lt"/>
              </a:rPr>
              <a:t>Question 1</a:t>
            </a:r>
          </a:p>
        </p:txBody>
      </p:sp>
      <p:sp>
        <p:nvSpPr>
          <p:cNvPr id="6153" name="Rectangle 1"/>
          <p:cNvSpPr>
            <a:spLocks noChangeArrowheads="1"/>
          </p:cNvSpPr>
          <p:nvPr/>
        </p:nvSpPr>
        <p:spPr bwMode="auto">
          <a:xfrm>
            <a:off x="276225" y="4508500"/>
            <a:ext cx="8685213"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fontAlgn="auto" hangingPunct="1">
              <a:spcAft>
                <a:spcPts val="0"/>
              </a:spcAft>
              <a:defRPr/>
            </a:pPr>
            <a:r>
              <a:rPr lang="fr-FR" sz="2000" dirty="0">
                <a:latin typeface="+mj-lt"/>
                <a:cs typeface="Arial" charset="0"/>
              </a:rPr>
              <a:t>  </a:t>
            </a:r>
            <a:r>
              <a:rPr lang="fr-FR" sz="2000" dirty="0"/>
              <a:t>Comment </a:t>
            </a:r>
            <a:r>
              <a:rPr lang="fr-FR" sz="2000" dirty="0" err="1" smtClean="0"/>
              <a:t>co</a:t>
            </a:r>
            <a:r>
              <a:rPr lang="fr-FR" sz="2000" dirty="0" smtClean="0"/>
              <a:t>-construisent-ils de nouvelles significations dans le jeu?</a:t>
            </a:r>
            <a:r>
              <a:rPr lang="fr-FR" sz="2000" dirty="0" smtClean="0"/>
              <a:t>  </a:t>
            </a:r>
            <a:endParaRPr lang="fr-FR" sz="2000" dirty="0"/>
          </a:p>
          <a:p>
            <a:pPr marL="742950" lvl="1" indent="-285750" eaLnBrk="1" hangingPunct="1">
              <a:buFont typeface="Arial" charset="0"/>
              <a:buChar char="•"/>
              <a:defRPr/>
            </a:pPr>
            <a:r>
              <a:rPr lang="fr-FR" dirty="0">
                <a:latin typeface="+mj-lt"/>
                <a:cs typeface="Arial" charset="0"/>
                <a:sym typeface="Wingdings" pitchFamily="2" charset="2"/>
              </a:rPr>
              <a:t>   Co-construction des </a:t>
            </a:r>
            <a:r>
              <a:rPr lang="fr-FR" dirty="0" smtClean="0">
                <a:latin typeface="+mj-lt"/>
                <a:cs typeface="Arial" charset="0"/>
                <a:sym typeface="Wingdings" pitchFamily="2" charset="2"/>
              </a:rPr>
              <a:t>détournements d’usages d’objets</a:t>
            </a:r>
            <a:endParaRPr lang="fr-FR" dirty="0">
              <a:latin typeface="+mj-lt"/>
              <a:cs typeface="Arial" charset="0"/>
            </a:endParaRPr>
          </a:p>
        </p:txBody>
      </p:sp>
    </p:spTree>
    <p:extLst>
      <p:ext uri="{BB962C8B-B14F-4D97-AF65-F5344CB8AC3E}">
        <p14:creationId xmlns:p14="http://schemas.microsoft.com/office/powerpoint/2010/main" val="15602891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phique 13"/>
          <p:cNvGraphicFramePr>
            <a:graphicFrameLocks/>
          </p:cNvGraphicFramePr>
          <p:nvPr/>
        </p:nvGraphicFramePr>
        <p:xfrm>
          <a:off x="2771775" y="1614488"/>
          <a:ext cx="6121400" cy="4500562"/>
        </p:xfrm>
        <a:graphic>
          <a:graphicData uri="http://schemas.openxmlformats.org/drawingml/2006/chart">
            <c:chart xmlns:c="http://schemas.openxmlformats.org/drawingml/2006/chart" xmlns:r="http://schemas.openxmlformats.org/officeDocument/2006/relationships" r:id="rId3"/>
          </a:graphicData>
        </a:graphic>
      </p:graphicFrame>
      <p:sp>
        <p:nvSpPr>
          <p:cNvPr id="9" name="Rectangle 8"/>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5" name="Rectangle 4"/>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20485" name="Titre 1"/>
          <p:cNvSpPr>
            <a:spLocks noGrp="1"/>
          </p:cNvSpPr>
          <p:nvPr>
            <p:ph type="title"/>
          </p:nvPr>
        </p:nvSpPr>
        <p:spPr>
          <a:xfrm>
            <a:off x="2278063" y="0"/>
            <a:ext cx="6865937" cy="1143000"/>
          </a:xfrm>
        </p:spPr>
        <p:txBody>
          <a:bodyPr/>
          <a:lstStyle/>
          <a:p>
            <a:pPr eaLnBrk="1" hangingPunct="1"/>
            <a:r>
              <a:rPr lang="fr-FR" smtClean="0"/>
              <a:t>VD2: Co-construction</a:t>
            </a:r>
          </a:p>
        </p:txBody>
      </p:sp>
      <p:sp>
        <p:nvSpPr>
          <p:cNvPr id="20486"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5061EE5C-759D-4A62-A0B7-57D641F30874}" type="slidenum">
              <a:rPr lang="fr-FR" sz="1200" smtClean="0">
                <a:solidFill>
                  <a:srgbClr val="898989"/>
                </a:solidFill>
              </a:rPr>
              <a:pPr>
                <a:spcBef>
                  <a:spcPct val="0"/>
                </a:spcBef>
                <a:buFontTx/>
                <a:buNone/>
              </a:pPr>
              <a:t>24</a:t>
            </a:fld>
            <a:endParaRPr lang="fr-FR" sz="1200" smtClean="0">
              <a:solidFill>
                <a:srgbClr val="898989"/>
              </a:solidFill>
            </a:endParaRPr>
          </a:p>
        </p:txBody>
      </p:sp>
      <p:sp>
        <p:nvSpPr>
          <p:cNvPr id="18438" name="ZoneTexte 5"/>
          <p:cNvSpPr txBox="1">
            <a:spLocks noChangeArrowheads="1"/>
          </p:cNvSpPr>
          <p:nvPr/>
        </p:nvSpPr>
        <p:spPr bwMode="auto">
          <a:xfrm>
            <a:off x="-26988" y="2062163"/>
            <a:ext cx="2295526" cy="5842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7" name="ZoneTexte 11"/>
          <p:cNvSpPr txBox="1">
            <a:spLocks noChangeArrowheads="1"/>
          </p:cNvSpPr>
          <p:nvPr/>
        </p:nvSpPr>
        <p:spPr bwMode="auto">
          <a:xfrm>
            <a:off x="-26988" y="2892425"/>
            <a:ext cx="2305051"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8" name="ZoneTexte 12"/>
          <p:cNvSpPr txBox="1">
            <a:spLocks noChangeArrowheads="1"/>
          </p:cNvSpPr>
          <p:nvPr/>
        </p:nvSpPr>
        <p:spPr bwMode="auto">
          <a:xfrm>
            <a:off x="-26988" y="3754438"/>
            <a:ext cx="2305051" cy="585787"/>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repas</a:t>
            </a:r>
          </a:p>
        </p:txBody>
      </p:sp>
      <p:sp>
        <p:nvSpPr>
          <p:cNvPr id="20490" name="Zone de texte 3"/>
          <p:cNvSpPr txBox="1">
            <a:spLocks noChangeArrowheads="1"/>
          </p:cNvSpPr>
          <p:nvPr/>
        </p:nvSpPr>
        <p:spPr bwMode="auto">
          <a:xfrm>
            <a:off x="7235825" y="3435350"/>
            <a:ext cx="1081088"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 p &lt; .05</a:t>
            </a:r>
          </a:p>
        </p:txBody>
      </p:sp>
    </p:spTree>
    <p:extLst>
      <p:ext uri="{BB962C8B-B14F-4D97-AF65-F5344CB8AC3E}">
        <p14:creationId xmlns:p14="http://schemas.microsoft.com/office/powerpoint/2010/main" val="374668813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re 1"/>
          <p:cNvSpPr>
            <a:spLocks noGrp="1"/>
          </p:cNvSpPr>
          <p:nvPr>
            <p:ph type="title"/>
          </p:nvPr>
        </p:nvSpPr>
        <p:spPr/>
        <p:txBody>
          <a:bodyPr/>
          <a:lstStyle/>
          <a:p>
            <a:r>
              <a:rPr lang="fr-FR" smtClean="0"/>
              <a:t>Discussion</a:t>
            </a:r>
          </a:p>
        </p:txBody>
      </p:sp>
      <p:sp>
        <p:nvSpPr>
          <p:cNvPr id="30723" name="Espace réservé du contenu 2"/>
          <p:cNvSpPr>
            <a:spLocks noGrp="1"/>
          </p:cNvSpPr>
          <p:nvPr>
            <p:ph idx="1"/>
          </p:nvPr>
        </p:nvSpPr>
        <p:spPr/>
        <p:txBody>
          <a:bodyPr/>
          <a:lstStyle/>
          <a:p>
            <a:endParaRPr lang="fr-FR" smtClean="0"/>
          </a:p>
        </p:txBody>
      </p:sp>
      <p:sp>
        <p:nvSpPr>
          <p:cNvPr id="30724"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B62F936-C3C6-4FAE-A492-DEF4EEFB05F6}" type="slidenum">
              <a:rPr lang="fr-FR" sz="1200" smtClean="0">
                <a:solidFill>
                  <a:srgbClr val="898989"/>
                </a:solidFill>
              </a:rPr>
              <a:pPr>
                <a:spcBef>
                  <a:spcPct val="0"/>
                </a:spcBef>
                <a:buFontTx/>
                <a:buNone/>
              </a:pPr>
              <a:t>25</a:t>
            </a:fld>
            <a:endParaRPr lang="fr-FR" sz="1200" smtClean="0">
              <a:solidFill>
                <a:srgbClr val="898989"/>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5" name="Rectangle 4"/>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31748" name="Titre 1"/>
          <p:cNvSpPr>
            <a:spLocks noGrp="1"/>
          </p:cNvSpPr>
          <p:nvPr>
            <p:ph type="title"/>
          </p:nvPr>
        </p:nvSpPr>
        <p:spPr>
          <a:xfrm>
            <a:off x="2278063" y="0"/>
            <a:ext cx="6865937" cy="1143000"/>
          </a:xfrm>
        </p:spPr>
        <p:txBody>
          <a:bodyPr/>
          <a:lstStyle/>
          <a:p>
            <a:pPr eaLnBrk="1" hangingPunct="1"/>
            <a:r>
              <a:rPr lang="fr-FR" smtClean="0"/>
              <a:t>VD2: Co-construction</a:t>
            </a:r>
          </a:p>
        </p:txBody>
      </p:sp>
      <p:sp>
        <p:nvSpPr>
          <p:cNvPr id="31749"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500BCAED-B1C7-4E4C-BD28-56517AD157A3}" type="slidenum">
              <a:rPr lang="fr-FR" sz="1200" smtClean="0">
                <a:solidFill>
                  <a:srgbClr val="898989"/>
                </a:solidFill>
              </a:rPr>
              <a:pPr>
                <a:spcBef>
                  <a:spcPct val="0"/>
                </a:spcBef>
                <a:buFontTx/>
                <a:buNone/>
              </a:pPr>
              <a:t>26</a:t>
            </a:fld>
            <a:endParaRPr lang="fr-FR" sz="1200" smtClean="0">
              <a:solidFill>
                <a:srgbClr val="898989"/>
              </a:solidFill>
            </a:endParaRPr>
          </a:p>
        </p:txBody>
      </p:sp>
      <p:pic>
        <p:nvPicPr>
          <p:cNvPr id="31750" name="Picture 6" descr="H:\THESE\REDACTION\Chapitre 1+2+3\Photo thèse\constr-photo 1D1-2-pS-JL-2min2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4138" y="2767013"/>
            <a:ext cx="1911350" cy="159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51" name="Picture 7" descr="H:\THESE\REDACTION\Chapitre 1+2+3\Photo thèse\constr-photo2D1-2-pS-JL-3min0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7900" y="2792413"/>
            <a:ext cx="1844675" cy="157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52" name="Picture 8" descr="H:\THESE\REDACTION\Chapitre 1+2+3\Photo thèse\constr-photo 5D1-2-pS-JL-4min4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78638" y="2836863"/>
            <a:ext cx="1773237" cy="154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6" name="ZoneTexte 1"/>
          <p:cNvSpPr txBox="1">
            <a:spLocks noChangeArrowheads="1"/>
          </p:cNvSpPr>
          <p:nvPr/>
        </p:nvSpPr>
        <p:spPr bwMode="auto">
          <a:xfrm>
            <a:off x="2624138" y="2062163"/>
            <a:ext cx="12842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buFont typeface="Wingdings" pitchFamily="2" charset="2"/>
              <a:buChar char="Ø"/>
              <a:defRPr/>
            </a:pPr>
            <a:r>
              <a:rPr lang="fr-FR" sz="2000" dirty="0" smtClean="0">
                <a:latin typeface="+mj-lt"/>
              </a:rPr>
              <a:t>A 3 ans</a:t>
            </a:r>
          </a:p>
        </p:txBody>
      </p:sp>
      <p:sp>
        <p:nvSpPr>
          <p:cNvPr id="19467" name="ZoneTexte 14"/>
          <p:cNvSpPr txBox="1">
            <a:spLocks noChangeArrowheads="1"/>
          </p:cNvSpPr>
          <p:nvPr/>
        </p:nvSpPr>
        <p:spPr bwMode="auto">
          <a:xfrm>
            <a:off x="2565400" y="4395788"/>
            <a:ext cx="197008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smtClean="0">
                <a:latin typeface="+mj-lt"/>
              </a:rPr>
              <a:t>Temps solitaire exploratoire</a:t>
            </a:r>
          </a:p>
        </p:txBody>
      </p:sp>
      <p:sp>
        <p:nvSpPr>
          <p:cNvPr id="19468" name="ZoneTexte 15"/>
          <p:cNvSpPr txBox="1">
            <a:spLocks noChangeArrowheads="1"/>
          </p:cNvSpPr>
          <p:nvPr/>
        </p:nvSpPr>
        <p:spPr bwMode="auto">
          <a:xfrm>
            <a:off x="6745288" y="4400550"/>
            <a:ext cx="2160587"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smtClean="0">
                <a:latin typeface="+mj-lt"/>
              </a:rPr>
              <a:t>Temps partagé avec détournement</a:t>
            </a:r>
          </a:p>
        </p:txBody>
      </p:sp>
      <p:sp>
        <p:nvSpPr>
          <p:cNvPr id="12" name="ZoneTexte 11"/>
          <p:cNvSpPr txBox="1"/>
          <p:nvPr/>
        </p:nvSpPr>
        <p:spPr>
          <a:xfrm>
            <a:off x="2624138" y="2608263"/>
            <a:ext cx="912812" cy="369887"/>
          </a:xfrm>
          <a:prstGeom prst="rect">
            <a:avLst/>
          </a:prstGeom>
          <a:solidFill>
            <a:schemeClr val="accent6">
              <a:lumMod val="20000"/>
              <a:lumOff val="80000"/>
            </a:schemeClr>
          </a:solidFill>
          <a:ln>
            <a:solidFill>
              <a:schemeClr val="tx1"/>
            </a:solidFill>
          </a:ln>
        </p:spPr>
        <p:txBody>
          <a:bodyPr wrap="none">
            <a:spAutoFit/>
          </a:bodyPr>
          <a:lstStyle/>
          <a:p>
            <a:pPr eaLnBrk="1" hangingPunct="1">
              <a:defRPr/>
            </a:pPr>
            <a:r>
              <a:rPr lang="fr-FR" dirty="0">
                <a:latin typeface="+mj-lt"/>
                <a:cs typeface="Arial" charset="0"/>
              </a:rPr>
              <a:t>2min29</a:t>
            </a:r>
          </a:p>
        </p:txBody>
      </p:sp>
      <p:sp>
        <p:nvSpPr>
          <p:cNvPr id="19" name="ZoneTexte 18"/>
          <p:cNvSpPr txBox="1"/>
          <p:nvPr/>
        </p:nvSpPr>
        <p:spPr>
          <a:xfrm>
            <a:off x="4797425" y="2608263"/>
            <a:ext cx="912813" cy="368300"/>
          </a:xfrm>
          <a:prstGeom prst="rect">
            <a:avLst/>
          </a:prstGeom>
          <a:solidFill>
            <a:schemeClr val="accent6">
              <a:lumMod val="20000"/>
              <a:lumOff val="80000"/>
            </a:schemeClr>
          </a:solidFill>
          <a:ln>
            <a:solidFill>
              <a:schemeClr val="tx1"/>
            </a:solidFill>
          </a:ln>
        </p:spPr>
        <p:txBody>
          <a:bodyPr wrap="none">
            <a:spAutoFit/>
          </a:bodyPr>
          <a:lstStyle/>
          <a:p>
            <a:pPr eaLnBrk="1" hangingPunct="1">
              <a:defRPr/>
            </a:pPr>
            <a:r>
              <a:rPr lang="fr-FR" dirty="0">
                <a:latin typeface="+mj-lt"/>
                <a:cs typeface="Arial" charset="0"/>
              </a:rPr>
              <a:t>3min05</a:t>
            </a:r>
          </a:p>
        </p:txBody>
      </p:sp>
      <p:sp>
        <p:nvSpPr>
          <p:cNvPr id="20" name="ZoneTexte 19"/>
          <p:cNvSpPr txBox="1"/>
          <p:nvPr/>
        </p:nvSpPr>
        <p:spPr>
          <a:xfrm>
            <a:off x="6878638" y="2609850"/>
            <a:ext cx="912812" cy="368300"/>
          </a:xfrm>
          <a:prstGeom prst="rect">
            <a:avLst/>
          </a:prstGeom>
          <a:solidFill>
            <a:schemeClr val="accent6">
              <a:lumMod val="20000"/>
              <a:lumOff val="80000"/>
            </a:schemeClr>
          </a:solidFill>
          <a:ln>
            <a:solidFill>
              <a:schemeClr val="tx1"/>
            </a:solidFill>
          </a:ln>
        </p:spPr>
        <p:txBody>
          <a:bodyPr wrap="none">
            <a:spAutoFit/>
          </a:bodyPr>
          <a:lstStyle/>
          <a:p>
            <a:pPr eaLnBrk="1" hangingPunct="1">
              <a:defRPr/>
            </a:pPr>
            <a:r>
              <a:rPr lang="fr-FR" dirty="0">
                <a:latin typeface="+mj-lt"/>
                <a:cs typeface="Arial" charset="0"/>
              </a:rPr>
              <a:t>4min42</a:t>
            </a:r>
          </a:p>
        </p:txBody>
      </p:sp>
      <p:sp>
        <p:nvSpPr>
          <p:cNvPr id="19472" name="ZoneTexte 20"/>
          <p:cNvSpPr txBox="1">
            <a:spLocks noChangeArrowheads="1"/>
          </p:cNvSpPr>
          <p:nvPr/>
        </p:nvSpPr>
        <p:spPr bwMode="auto">
          <a:xfrm>
            <a:off x="-26988" y="2062163"/>
            <a:ext cx="2295526" cy="5842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22" name="ZoneTexte 11"/>
          <p:cNvSpPr txBox="1">
            <a:spLocks noChangeArrowheads="1"/>
          </p:cNvSpPr>
          <p:nvPr/>
        </p:nvSpPr>
        <p:spPr bwMode="auto">
          <a:xfrm>
            <a:off x="-26988" y="2892425"/>
            <a:ext cx="2305051"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23" name="ZoneTexte 12"/>
          <p:cNvSpPr txBox="1">
            <a:spLocks noChangeArrowheads="1"/>
          </p:cNvSpPr>
          <p:nvPr/>
        </p:nvSpPr>
        <p:spPr bwMode="auto">
          <a:xfrm>
            <a:off x="-26988" y="3754438"/>
            <a:ext cx="2305051" cy="585787"/>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repas</a:t>
            </a:r>
          </a:p>
        </p:txBody>
      </p:sp>
      <p:sp>
        <p:nvSpPr>
          <p:cNvPr id="11" name="Rectangle 10"/>
          <p:cNvSpPr/>
          <p:nvPr/>
        </p:nvSpPr>
        <p:spPr>
          <a:xfrm>
            <a:off x="7739063" y="1885950"/>
            <a:ext cx="1346200" cy="981075"/>
          </a:xfrm>
          <a:prstGeom prst="wedgeRectCallout">
            <a:avLst>
              <a:gd name="adj1" fmla="val -64221"/>
              <a:gd name="adj2" fmla="val 9354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dirty="0">
                <a:solidFill>
                  <a:schemeClr val="tx1"/>
                </a:solidFill>
                <a:latin typeface="+mj-lt"/>
              </a:rPr>
              <a:t>Je t’en remets de la peinture</a:t>
            </a:r>
          </a:p>
        </p:txBody>
      </p:sp>
      <p:sp>
        <p:nvSpPr>
          <p:cNvPr id="19476" name="ZoneTexte 14"/>
          <p:cNvSpPr txBox="1">
            <a:spLocks noChangeArrowheads="1"/>
          </p:cNvSpPr>
          <p:nvPr/>
        </p:nvSpPr>
        <p:spPr bwMode="auto">
          <a:xfrm>
            <a:off x="4572000" y="4406900"/>
            <a:ext cx="212248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dirty="0" smtClean="0">
                <a:latin typeface="+mj-lt"/>
              </a:rPr>
              <a:t>Temps solitaire usage conventionnel</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6988" y="-26988"/>
            <a:ext cx="2268538" cy="6884988"/>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20483" name="Espace réservé du contenu 2"/>
          <p:cNvSpPr>
            <a:spLocks noGrp="1"/>
          </p:cNvSpPr>
          <p:nvPr>
            <p:ph idx="1"/>
          </p:nvPr>
        </p:nvSpPr>
        <p:spPr>
          <a:xfrm>
            <a:off x="2339975" y="1998663"/>
            <a:ext cx="6804025" cy="4525962"/>
          </a:xfrm>
        </p:spPr>
        <p:txBody>
          <a:bodyPr/>
          <a:lstStyle/>
          <a:p>
            <a:pPr eaLnBrk="1" hangingPunct="1">
              <a:buFont typeface="Wingdings" pitchFamily="2" charset="2"/>
              <a:buChar char="Ø"/>
              <a:defRPr/>
            </a:pPr>
            <a:r>
              <a:rPr lang="fr-FR" sz="2000" dirty="0" smtClean="0">
                <a:latin typeface="+mj-lt"/>
              </a:rPr>
              <a:t>Développement de la complexité des détournements</a:t>
            </a:r>
          </a:p>
          <a:p>
            <a:pPr marL="457200" lvl="1" indent="0" eaLnBrk="1" hangingPunct="1">
              <a:buFont typeface="Arial" charset="0"/>
              <a:buNone/>
              <a:defRPr/>
            </a:pPr>
            <a:endParaRPr lang="fr-FR" sz="2000" dirty="0" smtClean="0">
              <a:latin typeface="+mj-lt"/>
            </a:endParaRPr>
          </a:p>
          <a:p>
            <a:pPr eaLnBrk="1" hangingPunct="1">
              <a:buFont typeface="Wingdings" pitchFamily="2" charset="2"/>
              <a:buChar char="Ø"/>
              <a:defRPr/>
            </a:pPr>
            <a:r>
              <a:rPr lang="fr-FR" sz="2000" dirty="0" smtClean="0">
                <a:latin typeface="+mj-lt"/>
              </a:rPr>
              <a:t>Processus double de </a:t>
            </a:r>
            <a:r>
              <a:rPr lang="fr-FR" sz="2000" dirty="0" err="1" smtClean="0">
                <a:latin typeface="+mj-lt"/>
              </a:rPr>
              <a:t>décontextualisation</a:t>
            </a:r>
            <a:r>
              <a:rPr lang="fr-FR" sz="2000" dirty="0" smtClean="0">
                <a:latin typeface="+mj-lt"/>
              </a:rPr>
              <a:t>/</a:t>
            </a:r>
            <a:r>
              <a:rPr lang="fr-FR" sz="2000" dirty="0" err="1" smtClean="0">
                <a:latin typeface="+mj-lt"/>
              </a:rPr>
              <a:t>recontextualisation</a:t>
            </a:r>
            <a:r>
              <a:rPr lang="fr-FR" sz="2000" dirty="0" smtClean="0">
                <a:latin typeface="+mj-lt"/>
              </a:rPr>
              <a:t> ?</a:t>
            </a:r>
          </a:p>
          <a:p>
            <a:pPr lvl="1" eaLnBrk="1" hangingPunct="1">
              <a:buFont typeface="Arial" charset="0"/>
              <a:buChar char="•"/>
              <a:defRPr/>
            </a:pPr>
            <a:r>
              <a:rPr lang="fr-FR" sz="1800" dirty="0" smtClean="0">
                <a:latin typeface="+mj-lt"/>
              </a:rPr>
              <a:t>Impliquant le langage</a:t>
            </a:r>
          </a:p>
          <a:p>
            <a:pPr lvl="1" eaLnBrk="1" hangingPunct="1">
              <a:buFont typeface="Arial" charset="0"/>
              <a:buChar char="•"/>
              <a:defRPr/>
            </a:pPr>
            <a:r>
              <a:rPr lang="fr-FR" sz="1800" dirty="0" smtClean="0">
                <a:latin typeface="+mj-lt"/>
              </a:rPr>
              <a:t>Recréer du sens/des signes complexes</a:t>
            </a:r>
          </a:p>
          <a:p>
            <a:pPr lvl="1" eaLnBrk="1" hangingPunct="1">
              <a:buFont typeface="Arial" charset="0"/>
              <a:buChar char="•"/>
              <a:defRPr/>
            </a:pPr>
            <a:r>
              <a:rPr lang="fr-FR" sz="1800" dirty="0" smtClean="0">
                <a:latin typeface="+mj-lt"/>
              </a:rPr>
              <a:t>Conventions sémantiques/pragmatiques (</a:t>
            </a:r>
            <a:r>
              <a:rPr lang="fr-FR" sz="1800" dirty="0" err="1" smtClean="0">
                <a:latin typeface="+mj-lt"/>
              </a:rPr>
              <a:t>Braswell</a:t>
            </a:r>
            <a:r>
              <a:rPr lang="fr-FR" sz="1800" dirty="0" smtClean="0">
                <a:latin typeface="+mj-lt"/>
              </a:rPr>
              <a:t>, 2006)</a:t>
            </a:r>
          </a:p>
          <a:p>
            <a:pPr>
              <a:buFont typeface="Arial" charset="0"/>
              <a:buChar char="•"/>
              <a:defRPr/>
            </a:pPr>
            <a:endParaRPr lang="fr-FR" dirty="0" smtClean="0">
              <a:latin typeface="+mj-lt"/>
            </a:endParaRPr>
          </a:p>
        </p:txBody>
      </p:sp>
      <p:sp>
        <p:nvSpPr>
          <p:cNvPr id="33796"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530B4162-907A-4AF4-B5D6-D2831A84A556}" type="slidenum">
              <a:rPr lang="fr-FR" sz="1200" smtClean="0">
                <a:solidFill>
                  <a:srgbClr val="898989"/>
                </a:solidFill>
              </a:rPr>
              <a:pPr>
                <a:spcBef>
                  <a:spcPct val="0"/>
                </a:spcBef>
                <a:buFontTx/>
                <a:buNone/>
              </a:pPr>
              <a:t>27</a:t>
            </a:fld>
            <a:endParaRPr lang="fr-FR" sz="1200" smtClean="0">
              <a:solidFill>
                <a:srgbClr val="898989"/>
              </a:solidFill>
            </a:endParaRPr>
          </a:p>
        </p:txBody>
      </p:sp>
      <p:sp>
        <p:nvSpPr>
          <p:cNvPr id="5" name="Rectangle 4"/>
          <p:cNvSpPr/>
          <p:nvPr/>
        </p:nvSpPr>
        <p:spPr>
          <a:xfrm>
            <a:off x="-26988" y="0"/>
            <a:ext cx="9144001"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20486" name="Titre 1"/>
          <p:cNvSpPr txBox="1">
            <a:spLocks/>
          </p:cNvSpPr>
          <p:nvPr/>
        </p:nvSpPr>
        <p:spPr bwMode="auto">
          <a:xfrm>
            <a:off x="2266950" y="-17463"/>
            <a:ext cx="6877050" cy="1143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4400" dirty="0" smtClean="0">
                <a:latin typeface="+mj-lt"/>
              </a:rPr>
              <a:t>Discussion</a:t>
            </a:r>
          </a:p>
        </p:txBody>
      </p:sp>
      <p:sp>
        <p:nvSpPr>
          <p:cNvPr id="20487" name="ZoneTexte 10"/>
          <p:cNvSpPr txBox="1">
            <a:spLocks noChangeArrowheads="1"/>
          </p:cNvSpPr>
          <p:nvPr/>
        </p:nvSpPr>
        <p:spPr bwMode="auto">
          <a:xfrm>
            <a:off x="-26988" y="2062163"/>
            <a:ext cx="2268538" cy="5842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12" name="ZoneTexte 11"/>
          <p:cNvSpPr txBox="1">
            <a:spLocks noChangeArrowheads="1"/>
          </p:cNvSpPr>
          <p:nvPr/>
        </p:nvSpPr>
        <p:spPr bwMode="auto">
          <a:xfrm>
            <a:off x="-26988" y="2892425"/>
            <a:ext cx="2268538"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13" name="ZoneTexte 12"/>
          <p:cNvSpPr txBox="1">
            <a:spLocks noChangeArrowheads="1"/>
          </p:cNvSpPr>
          <p:nvPr/>
        </p:nvSpPr>
        <p:spPr bwMode="auto">
          <a:xfrm>
            <a:off x="-26988" y="3754438"/>
            <a:ext cx="2268538" cy="585787"/>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repas</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24ECE78-2BDE-4D0F-98BB-9CA1C86EB888}" type="slidenum">
              <a:rPr lang="fr-FR" sz="1200" smtClean="0">
                <a:solidFill>
                  <a:srgbClr val="898989"/>
                </a:solidFill>
              </a:rPr>
              <a:pPr>
                <a:spcBef>
                  <a:spcPct val="0"/>
                </a:spcBef>
                <a:buFontTx/>
                <a:buNone/>
              </a:pPr>
              <a:t>28</a:t>
            </a:fld>
            <a:endParaRPr lang="fr-FR" sz="1200" smtClean="0">
              <a:solidFill>
                <a:srgbClr val="898989"/>
              </a:solidFill>
            </a:endParaRPr>
          </a:p>
        </p:txBody>
      </p:sp>
      <p:sp>
        <p:nvSpPr>
          <p:cNvPr id="35843" name="Titre 1"/>
          <p:cNvSpPr>
            <a:spLocks noGrp="1"/>
          </p:cNvSpPr>
          <p:nvPr>
            <p:ph type="title"/>
          </p:nvPr>
        </p:nvSpPr>
        <p:spPr>
          <a:xfrm>
            <a:off x="0" y="4400550"/>
            <a:ext cx="9144000" cy="1143000"/>
          </a:xfrm>
        </p:spPr>
        <p:txBody>
          <a:bodyPr/>
          <a:lstStyle/>
          <a:p>
            <a:pPr eaLnBrk="1" hangingPunct="1"/>
            <a:r>
              <a:rPr lang="fr-FR" smtClean="0"/>
              <a:t>4. Résultats</a:t>
            </a:r>
          </a:p>
        </p:txBody>
      </p:sp>
      <p:sp>
        <p:nvSpPr>
          <p:cNvPr id="10" name="ZoneTexte 9"/>
          <p:cNvSpPr txBox="1"/>
          <p:nvPr/>
        </p:nvSpPr>
        <p:spPr>
          <a:xfrm>
            <a:off x="11361738" y="4797425"/>
            <a:ext cx="3544887" cy="1076325"/>
          </a:xfrm>
          <a:prstGeom prst="rect">
            <a:avLst/>
          </a:prstGeom>
          <a:noFill/>
        </p:spPr>
        <p:txBody>
          <a:bodyPr wrap="none">
            <a:spAutoFit/>
          </a:bodyPr>
          <a:lstStyle/>
          <a:p>
            <a:pPr marL="285750" indent="-285750" eaLnBrk="1" hangingPunct="1">
              <a:buFont typeface="Wingdings" pitchFamily="2" charset="2"/>
              <a:buChar char="Ø"/>
              <a:defRPr/>
            </a:pPr>
            <a:r>
              <a:rPr lang="fr-FR" sz="3200" dirty="0">
                <a:solidFill>
                  <a:schemeClr val="bg1">
                    <a:lumMod val="65000"/>
                  </a:schemeClr>
                </a:solidFill>
                <a:latin typeface="Helvetica 35 Thin" pitchFamily="34" charset="0"/>
                <a:cs typeface="Arial" charset="0"/>
              </a:rPr>
              <a:t> Jeu humoristique</a:t>
            </a:r>
          </a:p>
          <a:p>
            <a:pPr eaLnBrk="1" hangingPunct="1">
              <a:defRPr/>
            </a:pPr>
            <a:r>
              <a:rPr lang="fr-FR" sz="3200" dirty="0">
                <a:solidFill>
                  <a:schemeClr val="bg1">
                    <a:lumMod val="65000"/>
                  </a:schemeClr>
                </a:solidFill>
                <a:latin typeface="Helvetica 35 Thin" pitchFamily="34" charset="0"/>
                <a:cs typeface="Arial" charset="0"/>
              </a:rPr>
              <a:t>    </a:t>
            </a:r>
          </a:p>
        </p:txBody>
      </p:sp>
      <p:sp>
        <p:nvSpPr>
          <p:cNvPr id="11" name="ZoneTexte 10"/>
          <p:cNvSpPr txBox="1"/>
          <p:nvPr/>
        </p:nvSpPr>
        <p:spPr>
          <a:xfrm>
            <a:off x="9144000" y="839788"/>
            <a:ext cx="2317750" cy="1076325"/>
          </a:xfrm>
          <a:prstGeom prst="rect">
            <a:avLst/>
          </a:prstGeom>
          <a:noFill/>
        </p:spPr>
        <p:txBody>
          <a:bodyPr wrap="none">
            <a:spAutoFit/>
          </a:bodyPr>
          <a:lstStyle/>
          <a:p>
            <a:pPr marL="285750" indent="-285750" eaLnBrk="1" hangingPunct="1">
              <a:buFont typeface="Wingdings" pitchFamily="2" charset="2"/>
              <a:buChar char="Ø"/>
              <a:defRPr/>
            </a:pPr>
            <a:r>
              <a:rPr lang="fr-FR" sz="3200" dirty="0">
                <a:solidFill>
                  <a:schemeClr val="bg1">
                    <a:lumMod val="65000"/>
                  </a:schemeClr>
                </a:solidFill>
                <a:latin typeface="Helvetica 35 Thin" pitchFamily="34" charset="0"/>
                <a:cs typeface="Arial" charset="0"/>
              </a:rPr>
              <a:t> Jeu repas</a:t>
            </a:r>
          </a:p>
          <a:p>
            <a:pPr eaLnBrk="1" hangingPunct="1">
              <a:defRPr/>
            </a:pPr>
            <a:r>
              <a:rPr lang="fr-FR" sz="3200" dirty="0">
                <a:solidFill>
                  <a:schemeClr val="bg1">
                    <a:lumMod val="65000"/>
                  </a:schemeClr>
                </a:solidFill>
                <a:latin typeface="Helvetica 35 Thin" pitchFamily="34" charset="0"/>
                <a:cs typeface="Arial" charset="0"/>
              </a:rPr>
              <a:t>    </a:t>
            </a:r>
          </a:p>
        </p:txBody>
      </p:sp>
      <p:pic>
        <p:nvPicPr>
          <p:cNvPr id="7" name="Picture 5" descr="F:\THESE\REDACTION\Chapitre 1+2+3\Photo thèse\Dét de niveau 5 -photo1 dyade25-26 MS- JL.png"/>
          <p:cNvPicPr>
            <a:picLocks noChangeAspect="1" noChangeArrowheads="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r="8535"/>
          <a:stretch/>
        </p:blipFill>
        <p:spPr bwMode="auto">
          <a:xfrm>
            <a:off x="0" y="0"/>
            <a:ext cx="3131841" cy="3462427"/>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1511" name="ZoneTexte 5"/>
          <p:cNvSpPr txBox="1">
            <a:spLocks noChangeArrowheads="1"/>
          </p:cNvSpPr>
          <p:nvPr/>
        </p:nvSpPr>
        <p:spPr bwMode="auto">
          <a:xfrm>
            <a:off x="0" y="2816225"/>
            <a:ext cx="3132138" cy="646113"/>
          </a:xfrm>
          <a:prstGeom prst="rect">
            <a:avLst/>
          </a:prstGeom>
          <a:solidFill>
            <a:schemeClr val="tx1">
              <a:alpha val="23137"/>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600" dirty="0" smtClean="0">
                <a:solidFill>
                  <a:schemeClr val="bg1"/>
                </a:solidFill>
                <a:latin typeface="+mj-lt"/>
              </a:rPr>
              <a:t>Jeu libre</a:t>
            </a:r>
          </a:p>
        </p:txBody>
      </p:sp>
      <p:pic>
        <p:nvPicPr>
          <p:cNvPr id="9" name="Picture 6" descr="F:\THESE\REDACTION\Chapitre 1+2+3\Photo thèse\Dét de niveau 1 -photo 1 dyade 3-4 ps jr2.png"/>
          <p:cNvPicPr>
            <a:picLocks noChangeAspect="1" noChangeArrowheads="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84168" y="0"/>
            <a:ext cx="3059832" cy="3462427"/>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35849" name="Picture 2" descr="F:\THESE\photo garçon tire la langue.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32138" y="0"/>
            <a:ext cx="2952750"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4" name="ZoneTexte 11"/>
          <p:cNvSpPr txBox="1">
            <a:spLocks noChangeArrowheads="1"/>
          </p:cNvSpPr>
          <p:nvPr/>
        </p:nvSpPr>
        <p:spPr bwMode="auto">
          <a:xfrm>
            <a:off x="3132138" y="2816225"/>
            <a:ext cx="2952750" cy="646113"/>
          </a:xfrm>
          <a:prstGeom prst="rect">
            <a:avLst/>
          </a:prstGeom>
          <a:solidFill>
            <a:schemeClr val="tx1">
              <a:alpha val="65881"/>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600" smtClean="0">
                <a:solidFill>
                  <a:schemeClr val="bg1"/>
                </a:solidFill>
                <a:latin typeface="+mj-lt"/>
              </a:rPr>
              <a:t>Jeu humour</a:t>
            </a:r>
          </a:p>
        </p:txBody>
      </p:sp>
      <p:sp>
        <p:nvSpPr>
          <p:cNvPr id="21515" name="ZoneTexte 12"/>
          <p:cNvSpPr txBox="1">
            <a:spLocks noChangeArrowheads="1"/>
          </p:cNvSpPr>
          <p:nvPr/>
        </p:nvSpPr>
        <p:spPr bwMode="auto">
          <a:xfrm>
            <a:off x="6084888" y="2816225"/>
            <a:ext cx="3059112" cy="646113"/>
          </a:xfrm>
          <a:prstGeom prst="rect">
            <a:avLst/>
          </a:prstGeom>
          <a:solidFill>
            <a:schemeClr val="tx1">
              <a:alpha val="10196"/>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600" smtClean="0">
                <a:solidFill>
                  <a:schemeClr val="bg1"/>
                </a:solidFill>
                <a:latin typeface="+mj-lt"/>
              </a:rPr>
              <a:t>Jeu repas</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7" name="Rectangle 6"/>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24580" name="Espace réservé du contenu 2"/>
          <p:cNvSpPr>
            <a:spLocks noGrp="1"/>
          </p:cNvSpPr>
          <p:nvPr>
            <p:ph idx="1"/>
          </p:nvPr>
        </p:nvSpPr>
        <p:spPr>
          <a:xfrm>
            <a:off x="2411413" y="1933575"/>
            <a:ext cx="6408737" cy="2112963"/>
          </a:xfrm>
        </p:spPr>
        <p:txBody>
          <a:bodyPr/>
          <a:lstStyle/>
          <a:p>
            <a:pPr eaLnBrk="1" hangingPunct="1">
              <a:buFont typeface="Wingdings" pitchFamily="2" charset="2"/>
              <a:buChar char="Ø"/>
              <a:defRPr/>
            </a:pPr>
            <a:r>
              <a:rPr lang="fr-FR" sz="2000" dirty="0" smtClean="0">
                <a:latin typeface="+mj-lt"/>
              </a:rPr>
              <a:t>Construction progressive des usages détournés humoristiques</a:t>
            </a:r>
          </a:p>
          <a:p>
            <a:pPr lvl="1" eaLnBrk="1" hangingPunct="1">
              <a:buFont typeface="Arial" charset="0"/>
              <a:buChar char="•"/>
              <a:defRPr/>
            </a:pPr>
            <a:r>
              <a:rPr lang="fr-FR" sz="1800" dirty="0" smtClean="0">
                <a:latin typeface="+mj-lt"/>
                <a:hlinkClick r:id="rId4" action="ppaction://hlinkfile"/>
              </a:rPr>
              <a:t>3 ans : pas de </a:t>
            </a:r>
            <a:r>
              <a:rPr lang="fr-FR" sz="1800" dirty="0">
                <a:hlinkClick r:id="rId4" action="ppaction://hlinkfile"/>
              </a:rPr>
              <a:t>recherche humoristique systématique </a:t>
            </a:r>
            <a:endParaRPr lang="fr-FR" sz="1800" dirty="0" smtClean="0"/>
          </a:p>
          <a:p>
            <a:pPr lvl="1" eaLnBrk="1" hangingPunct="1">
              <a:buFont typeface="Arial" charset="0"/>
              <a:buChar char="•"/>
              <a:defRPr/>
            </a:pPr>
            <a:endParaRPr lang="fr-FR" sz="1800" dirty="0" smtClean="0">
              <a:latin typeface="+mj-lt"/>
            </a:endParaRPr>
          </a:p>
          <a:p>
            <a:pPr lvl="1" eaLnBrk="1" hangingPunct="1">
              <a:buFont typeface="Arial" charset="0"/>
              <a:buChar char="•"/>
              <a:defRPr/>
            </a:pPr>
            <a:endParaRPr lang="fr-FR" sz="1800" dirty="0">
              <a:latin typeface="+mj-lt"/>
            </a:endParaRPr>
          </a:p>
          <a:p>
            <a:pPr lvl="1" eaLnBrk="1" hangingPunct="1">
              <a:buFont typeface="Arial" charset="0"/>
              <a:buChar char="•"/>
              <a:defRPr/>
            </a:pPr>
            <a:endParaRPr lang="fr-FR" sz="1800" dirty="0" smtClean="0">
              <a:latin typeface="+mj-lt"/>
            </a:endParaRPr>
          </a:p>
          <a:p>
            <a:pPr lvl="1" eaLnBrk="1" hangingPunct="1">
              <a:buFont typeface="Arial" charset="0"/>
              <a:buChar char="•"/>
              <a:defRPr/>
            </a:pPr>
            <a:endParaRPr lang="fr-FR" sz="1800" dirty="0">
              <a:latin typeface="+mj-lt"/>
            </a:endParaRPr>
          </a:p>
          <a:p>
            <a:pPr lvl="1" eaLnBrk="1" hangingPunct="1">
              <a:buFont typeface="Arial" charset="0"/>
              <a:buChar char="•"/>
              <a:defRPr/>
            </a:pPr>
            <a:endParaRPr lang="fr-FR" sz="1800" dirty="0" smtClean="0">
              <a:latin typeface="+mj-lt"/>
            </a:endParaRPr>
          </a:p>
          <a:p>
            <a:pPr lvl="1" eaLnBrk="1" hangingPunct="1">
              <a:buFont typeface="Arial" charset="0"/>
              <a:buChar char="•"/>
              <a:defRPr/>
            </a:pPr>
            <a:endParaRPr lang="fr-FR" sz="1800" dirty="0" smtClean="0">
              <a:latin typeface="+mj-lt"/>
            </a:endParaRPr>
          </a:p>
          <a:p>
            <a:pPr lvl="1" eaLnBrk="1" hangingPunct="1">
              <a:buFont typeface="Arial" charset="0"/>
              <a:buChar char="•"/>
              <a:defRPr/>
            </a:pPr>
            <a:endParaRPr lang="fr-FR" sz="1800" dirty="0">
              <a:latin typeface="+mj-lt"/>
            </a:endParaRPr>
          </a:p>
          <a:p>
            <a:pPr lvl="1" eaLnBrk="1" hangingPunct="1">
              <a:buFont typeface="Arial" charset="0"/>
              <a:buChar char="•"/>
              <a:defRPr/>
            </a:pPr>
            <a:endParaRPr lang="fr-FR" sz="1800" dirty="0">
              <a:latin typeface="+mj-lt"/>
            </a:endParaRPr>
          </a:p>
          <a:p>
            <a:pPr lvl="1" eaLnBrk="1" hangingPunct="1">
              <a:buFont typeface="Arial" charset="0"/>
              <a:buChar char="•"/>
              <a:defRPr/>
            </a:pPr>
            <a:endParaRPr lang="fr-FR" sz="1800" dirty="0" smtClean="0">
              <a:latin typeface="+mj-lt"/>
            </a:endParaRPr>
          </a:p>
          <a:p>
            <a:pPr lvl="1" eaLnBrk="1" hangingPunct="1">
              <a:buFont typeface="Arial" charset="0"/>
              <a:buChar char="•"/>
              <a:defRPr/>
            </a:pPr>
            <a:r>
              <a:rPr lang="fr-FR" sz="1800" dirty="0" smtClean="0">
                <a:latin typeface="+mj-lt"/>
              </a:rPr>
              <a:t>4-5-7 ans : recherche humoristique systématique </a:t>
            </a:r>
          </a:p>
          <a:p>
            <a:pPr eaLnBrk="1" hangingPunct="1">
              <a:buFont typeface="Wingdings" pitchFamily="2" charset="2"/>
              <a:buChar char="Ø"/>
              <a:defRPr/>
            </a:pPr>
            <a:endParaRPr lang="fr-FR" sz="2000" dirty="0" smtClean="0">
              <a:latin typeface="+mj-lt"/>
            </a:endParaRPr>
          </a:p>
          <a:p>
            <a:pPr eaLnBrk="1" hangingPunct="1">
              <a:buFont typeface="Wingdings" pitchFamily="2" charset="2"/>
              <a:buChar char="Ø"/>
              <a:defRPr/>
            </a:pPr>
            <a:endParaRPr lang="fr-FR" sz="2000" dirty="0" smtClean="0">
              <a:latin typeface="+mj-lt"/>
            </a:endParaRPr>
          </a:p>
          <a:p>
            <a:pPr eaLnBrk="1" hangingPunct="1">
              <a:buFont typeface="Wingdings" pitchFamily="2" charset="2"/>
              <a:buChar char="Ø"/>
              <a:defRPr/>
            </a:pPr>
            <a:endParaRPr lang="fr-FR" sz="2000" dirty="0" smtClean="0">
              <a:latin typeface="+mj-lt"/>
            </a:endParaRPr>
          </a:p>
          <a:p>
            <a:pPr eaLnBrk="1" hangingPunct="1">
              <a:buFont typeface="Wingdings" pitchFamily="2" charset="2"/>
              <a:buChar char="Ø"/>
              <a:defRPr/>
            </a:pPr>
            <a:endParaRPr lang="fr-FR" sz="2000" dirty="0" smtClean="0">
              <a:latin typeface="+mj-lt"/>
            </a:endParaRPr>
          </a:p>
        </p:txBody>
      </p:sp>
      <p:sp>
        <p:nvSpPr>
          <p:cNvPr id="37893"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E50697F-AC45-489F-A499-6EFDCA84956C}" type="slidenum">
              <a:rPr lang="fr-FR" sz="1200" smtClean="0">
                <a:solidFill>
                  <a:srgbClr val="898989"/>
                </a:solidFill>
              </a:rPr>
              <a:pPr>
                <a:spcBef>
                  <a:spcPct val="0"/>
                </a:spcBef>
                <a:buFontTx/>
                <a:buNone/>
              </a:pPr>
              <a:t>29</a:t>
            </a:fld>
            <a:endParaRPr lang="fr-FR" sz="1200" smtClean="0">
              <a:solidFill>
                <a:srgbClr val="898989"/>
              </a:solidFill>
            </a:endParaRPr>
          </a:p>
        </p:txBody>
      </p:sp>
      <p:sp>
        <p:nvSpPr>
          <p:cNvPr id="24582" name="Titre 1"/>
          <p:cNvSpPr txBox="1">
            <a:spLocks/>
          </p:cNvSpPr>
          <p:nvPr/>
        </p:nvSpPr>
        <p:spPr bwMode="auto">
          <a:xfrm>
            <a:off x="2266950" y="20638"/>
            <a:ext cx="687705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4400" dirty="0" smtClean="0">
                <a:latin typeface="+mj-lt"/>
              </a:rPr>
              <a:t>VD2 : Co-construction</a:t>
            </a:r>
          </a:p>
        </p:txBody>
      </p:sp>
      <p:sp>
        <p:nvSpPr>
          <p:cNvPr id="13" name="ZoneTexte 12"/>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24584" name="ZoneTexte 11"/>
          <p:cNvSpPr txBox="1">
            <a:spLocks noChangeArrowheads="1"/>
          </p:cNvSpPr>
          <p:nvPr/>
        </p:nvSpPr>
        <p:spPr bwMode="auto">
          <a:xfrm>
            <a:off x="-26988" y="2892425"/>
            <a:ext cx="2305051" cy="584200"/>
          </a:xfrm>
          <a:prstGeom prst="rect">
            <a:avLst/>
          </a:prstGeom>
          <a:solidFill>
            <a:schemeClr val="tx1"/>
          </a:solidFill>
          <a:ln w="9525">
            <a:solidFill>
              <a:schemeClr val="tx1"/>
            </a:solidFill>
            <a:miter lim="800000"/>
            <a:headEnd/>
            <a:tailEnd/>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smtClean="0">
                <a:solidFill>
                  <a:schemeClr val="bg1"/>
                </a:solidFill>
                <a:latin typeface="+mj-lt"/>
              </a:rPr>
              <a:t>Jeu humour</a:t>
            </a:r>
          </a:p>
        </p:txBody>
      </p:sp>
      <p:sp>
        <p:nvSpPr>
          <p:cNvPr id="15" name="ZoneTexte 12"/>
          <p:cNvSpPr txBox="1">
            <a:spLocks noChangeArrowheads="1"/>
          </p:cNvSpPr>
          <p:nvPr/>
        </p:nvSpPr>
        <p:spPr bwMode="auto">
          <a:xfrm>
            <a:off x="-26988" y="3754438"/>
            <a:ext cx="2305051" cy="585787"/>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repas</a:t>
            </a:r>
          </a:p>
        </p:txBody>
      </p:sp>
      <p:pic>
        <p:nvPicPr>
          <p:cNvPr id="2" name="Extrait Jeu humour dyade 7-8- 3 ans.avi">
            <a:hlinkClick r:id="" action="ppaction://media"/>
          </p:cNvPr>
          <p:cNvPicPr>
            <a:picLocks noRot="1" noChangeAspect="1"/>
          </p:cNvPicPr>
          <p:nvPr>
            <a:videoFile r:link="rId1"/>
          </p:nvPr>
        </p:nvPicPr>
        <p:blipFill>
          <a:blip r:embed="rId5">
            <a:extLst>
              <a:ext uri="{28A0092B-C50C-407E-A947-70E740481C1C}">
                <a14:useLocalDpi xmlns:a14="http://schemas.microsoft.com/office/drawing/2010/main" val="0"/>
              </a:ext>
            </a:extLst>
          </a:blip>
          <a:srcRect/>
          <a:stretch>
            <a:fillRect/>
          </a:stretch>
        </p:blipFill>
        <p:spPr bwMode="auto">
          <a:xfrm>
            <a:off x="3851275" y="3149600"/>
            <a:ext cx="3249613" cy="259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nodeType="clickPar">
                      <p:stCondLst>
                        <p:cond delay="0"/>
                      </p:stCondLst>
                      <p:childTnLst>
                        <p:par>
                          <p:cTn id="4" fill="hold" nodeType="withGroup">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44664" y="227013"/>
            <a:ext cx="8229600" cy="1143000"/>
          </a:xfrm>
        </p:spPr>
        <p:txBody>
          <a:bodyPr/>
          <a:lstStyle/>
          <a:p>
            <a:r>
              <a:rPr lang="fr-FR" dirty="0" smtClean="0"/>
              <a:t>1 . Intérêts de recherche</a:t>
            </a:r>
            <a:endParaRPr lang="fr-FR" dirty="0"/>
          </a:p>
        </p:txBody>
      </p:sp>
      <p:sp>
        <p:nvSpPr>
          <p:cNvPr id="3" name="Espace réservé du contenu 2"/>
          <p:cNvSpPr>
            <a:spLocks noGrp="1"/>
          </p:cNvSpPr>
          <p:nvPr>
            <p:ph idx="1"/>
          </p:nvPr>
        </p:nvSpPr>
        <p:spPr/>
        <p:txBody>
          <a:bodyPr/>
          <a:lstStyle/>
          <a:p>
            <a:pPr marL="0" indent="0">
              <a:buNone/>
            </a:pPr>
            <a:endParaRPr lang="fr-FR" dirty="0" smtClean="0"/>
          </a:p>
          <a:p>
            <a:pPr marL="0" indent="0">
              <a:buNone/>
            </a:pPr>
            <a:endParaRPr lang="fr-FR" dirty="0"/>
          </a:p>
          <a:p>
            <a:pPr marL="0" indent="0">
              <a:buNone/>
            </a:pPr>
            <a:r>
              <a:rPr lang="fr-FR" dirty="0" smtClean="0"/>
              <a:t> </a:t>
            </a:r>
          </a:p>
          <a:p>
            <a:endParaRPr lang="fr-FR" dirty="0"/>
          </a:p>
        </p:txBody>
      </p:sp>
      <p:sp>
        <p:nvSpPr>
          <p:cNvPr id="4" name="Espace réservé du numéro de diapositive 3"/>
          <p:cNvSpPr>
            <a:spLocks noGrp="1"/>
          </p:cNvSpPr>
          <p:nvPr>
            <p:ph type="sldNum" sz="quarter" idx="12"/>
          </p:nvPr>
        </p:nvSpPr>
        <p:spPr/>
        <p:txBody>
          <a:bodyPr/>
          <a:lstStyle/>
          <a:p>
            <a:pPr>
              <a:defRPr/>
            </a:pPr>
            <a:fld id="{F1D3C30A-893F-425F-B849-4F314B7274C3}" type="slidenum">
              <a:rPr lang="fr-FR" smtClean="0"/>
              <a:pPr>
                <a:defRPr/>
              </a:pPr>
              <a:t>3</a:t>
            </a:fld>
            <a:endParaRPr lang="fr-FR"/>
          </a:p>
        </p:txBody>
      </p:sp>
      <p:sp>
        <p:nvSpPr>
          <p:cNvPr id="5" name="Rectangle 4"/>
          <p:cNvSpPr/>
          <p:nvPr/>
        </p:nvSpPr>
        <p:spPr>
          <a:xfrm>
            <a:off x="467544" y="3236192"/>
            <a:ext cx="8136904" cy="120092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342900" indent="-342900">
              <a:buFont typeface="Wingdings" panose="05000000000000000000" pitchFamily="2" charset="2"/>
              <a:buChar char="Ø"/>
            </a:pPr>
            <a:r>
              <a:rPr lang="fr-FR" sz="2000" dirty="0">
                <a:solidFill>
                  <a:schemeClr val="tx1"/>
                </a:solidFill>
              </a:rPr>
              <a:t>Un moyen </a:t>
            </a:r>
            <a:r>
              <a:rPr lang="fr-FR" sz="2000" dirty="0" smtClean="0">
                <a:solidFill>
                  <a:schemeClr val="tx1"/>
                </a:solidFill>
              </a:rPr>
              <a:t>d’entrée dans une </a:t>
            </a:r>
            <a:r>
              <a:rPr lang="fr-FR" sz="2000" dirty="0">
                <a:solidFill>
                  <a:schemeClr val="tx1"/>
                </a:solidFill>
              </a:rPr>
              <a:t>compréhension du monde social (Moro &amp; Rodriguez, 2005; Rakoczy, 2006)</a:t>
            </a:r>
          </a:p>
          <a:p>
            <a:pPr marL="342900" indent="-342900">
              <a:buFont typeface="Wingdings" panose="05000000000000000000" pitchFamily="2" charset="2"/>
              <a:buChar char="Ø"/>
            </a:pPr>
            <a:r>
              <a:rPr lang="fr-FR" sz="2000" dirty="0">
                <a:solidFill>
                  <a:schemeClr val="tx1"/>
                </a:solidFill>
              </a:rPr>
              <a:t>Un moyen de communiquer (</a:t>
            </a:r>
            <a:r>
              <a:rPr lang="fr-FR" sz="2000" dirty="0" err="1">
                <a:solidFill>
                  <a:schemeClr val="tx1"/>
                </a:solidFill>
              </a:rPr>
              <a:t>Nadel</a:t>
            </a:r>
            <a:r>
              <a:rPr lang="fr-FR" sz="2000" dirty="0">
                <a:solidFill>
                  <a:schemeClr val="tx1"/>
                </a:solidFill>
              </a:rPr>
              <a:t> &amp; </a:t>
            </a:r>
            <a:r>
              <a:rPr lang="fr-FR" sz="2000" dirty="0" err="1">
                <a:solidFill>
                  <a:schemeClr val="tx1"/>
                </a:solidFill>
              </a:rPr>
              <a:t>Baudonnière</a:t>
            </a:r>
            <a:r>
              <a:rPr lang="fr-FR" sz="2000" dirty="0">
                <a:solidFill>
                  <a:schemeClr val="tx1"/>
                </a:solidFill>
              </a:rPr>
              <a:t>, 1980)</a:t>
            </a:r>
          </a:p>
        </p:txBody>
      </p:sp>
      <p:sp>
        <p:nvSpPr>
          <p:cNvPr id="6" name="Rectangle 5"/>
          <p:cNvSpPr/>
          <p:nvPr/>
        </p:nvSpPr>
        <p:spPr>
          <a:xfrm>
            <a:off x="491012" y="4748360"/>
            <a:ext cx="8136904" cy="120092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indent="0">
              <a:buNone/>
            </a:pPr>
            <a:r>
              <a:rPr lang="fr-FR" sz="2000" dirty="0">
                <a:solidFill>
                  <a:schemeClr val="tx1"/>
                </a:solidFill>
              </a:rPr>
              <a:t>Notre intérêt porte sur le développement des usages d’objets dans le jeu des enfants de 3 à 7 ans </a:t>
            </a:r>
            <a:r>
              <a:rPr lang="fr-FR" sz="2000" dirty="0">
                <a:solidFill>
                  <a:schemeClr val="tx1"/>
                </a:solidFill>
                <a:sym typeface="Wingdings" panose="05000000000000000000" pitchFamily="2" charset="2"/>
              </a:rPr>
              <a:t></a:t>
            </a:r>
            <a:r>
              <a:rPr lang="fr-FR" sz="2000" dirty="0">
                <a:solidFill>
                  <a:schemeClr val="tx1"/>
                </a:solidFill>
              </a:rPr>
              <a:t> sur les détournements d’usages d’objets </a:t>
            </a:r>
          </a:p>
        </p:txBody>
      </p:sp>
      <p:sp>
        <p:nvSpPr>
          <p:cNvPr id="7" name="Rectangle 6"/>
          <p:cNvSpPr/>
          <p:nvPr/>
        </p:nvSpPr>
        <p:spPr>
          <a:xfrm>
            <a:off x="503548" y="1652016"/>
            <a:ext cx="8136904" cy="120092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342900" indent="-342900">
              <a:buFont typeface="Wingdings" panose="05000000000000000000" pitchFamily="2" charset="2"/>
              <a:buChar char="Ø"/>
            </a:pPr>
            <a:r>
              <a:rPr lang="fr-FR" sz="2000" dirty="0" smtClean="0">
                <a:solidFill>
                  <a:schemeClr val="tx1"/>
                </a:solidFill>
              </a:rPr>
              <a:t>Quelle place pour les objets dans le développement de l’enfant?</a:t>
            </a:r>
            <a:endParaRPr lang="fr-FR" sz="2000" dirty="0">
              <a:solidFill>
                <a:schemeClr val="tx1"/>
              </a:solidFill>
            </a:endParaRPr>
          </a:p>
        </p:txBody>
      </p:sp>
    </p:spTree>
    <p:extLst>
      <p:ext uri="{BB962C8B-B14F-4D97-AF65-F5344CB8AC3E}">
        <p14:creationId xmlns:p14="http://schemas.microsoft.com/office/powerpoint/2010/main" val="220403838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latin typeface="+mj-lt"/>
            </a:endParaRPr>
          </a:p>
        </p:txBody>
      </p:sp>
      <p:sp>
        <p:nvSpPr>
          <p:cNvPr id="5" name="Rectangle 4"/>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39940" name="Titre 1"/>
          <p:cNvSpPr>
            <a:spLocks noGrp="1"/>
          </p:cNvSpPr>
          <p:nvPr>
            <p:ph type="title"/>
          </p:nvPr>
        </p:nvSpPr>
        <p:spPr>
          <a:xfrm>
            <a:off x="2278063" y="260350"/>
            <a:ext cx="6865937" cy="1143000"/>
          </a:xfrm>
        </p:spPr>
        <p:txBody>
          <a:bodyPr/>
          <a:lstStyle/>
          <a:p>
            <a:pPr eaLnBrk="1" hangingPunct="1"/>
            <a:r>
              <a:rPr lang="fr-FR" smtClean="0"/>
              <a:t>Discussion</a:t>
            </a:r>
          </a:p>
        </p:txBody>
      </p:sp>
      <p:sp>
        <p:nvSpPr>
          <p:cNvPr id="25605" name="Espace réservé du contenu 2"/>
          <p:cNvSpPr>
            <a:spLocks noGrp="1"/>
          </p:cNvSpPr>
          <p:nvPr>
            <p:ph idx="1"/>
          </p:nvPr>
        </p:nvSpPr>
        <p:spPr>
          <a:xfrm>
            <a:off x="2484438" y="2065338"/>
            <a:ext cx="6202362" cy="1981200"/>
          </a:xfrm>
        </p:spPr>
        <p:txBody>
          <a:bodyPr/>
          <a:lstStyle/>
          <a:p>
            <a:pPr eaLnBrk="1" hangingPunct="1">
              <a:buFont typeface="Wingdings" pitchFamily="2" charset="2"/>
              <a:buChar char="Ø"/>
              <a:defRPr/>
            </a:pPr>
            <a:r>
              <a:rPr lang="fr-FR" sz="2000" dirty="0" smtClean="0">
                <a:latin typeface="+mj-lt"/>
              </a:rPr>
              <a:t>Développement de la complexité des détournements</a:t>
            </a:r>
          </a:p>
          <a:p>
            <a:pPr eaLnBrk="1" hangingPunct="1">
              <a:buFont typeface="Wingdings" pitchFamily="2" charset="2"/>
              <a:buChar char="Ø"/>
              <a:defRPr/>
            </a:pPr>
            <a:endParaRPr lang="fr-FR" sz="2000" dirty="0" smtClean="0">
              <a:latin typeface="+mj-lt"/>
            </a:endParaRPr>
          </a:p>
          <a:p>
            <a:pPr eaLnBrk="1" hangingPunct="1">
              <a:buFont typeface="Wingdings" pitchFamily="2" charset="2"/>
              <a:buChar char="Ø"/>
              <a:defRPr/>
            </a:pPr>
            <a:r>
              <a:rPr lang="fr-FR" sz="2000" dirty="0" smtClean="0">
                <a:latin typeface="+mj-lt"/>
              </a:rPr>
              <a:t>Enjeu humoristique transforme usages et échanges entre enfants</a:t>
            </a:r>
          </a:p>
          <a:p>
            <a:pPr lvl="1" eaLnBrk="1" hangingPunct="1">
              <a:buFont typeface="Arial" charset="0"/>
              <a:buChar char="•"/>
              <a:defRPr/>
            </a:pPr>
            <a:r>
              <a:rPr lang="fr-FR" sz="1600" dirty="0" smtClean="0">
                <a:latin typeface="+mj-lt"/>
              </a:rPr>
              <a:t>Usages détournés conventionnels incongrus</a:t>
            </a:r>
          </a:p>
          <a:p>
            <a:pPr lvl="1" eaLnBrk="1" hangingPunct="1">
              <a:buFont typeface="Arial" charset="0"/>
              <a:buChar char="•"/>
              <a:defRPr/>
            </a:pPr>
            <a:r>
              <a:rPr lang="fr-FR" sz="1600" dirty="0" smtClean="0">
                <a:latin typeface="+mj-lt"/>
              </a:rPr>
              <a:t>Construction d’objets « rigolos »</a:t>
            </a:r>
          </a:p>
          <a:p>
            <a:pPr lvl="1" eaLnBrk="1" hangingPunct="1">
              <a:buFont typeface="Arial" charset="0"/>
              <a:buChar char="•"/>
              <a:defRPr/>
            </a:pPr>
            <a:r>
              <a:rPr lang="fr-FR" sz="1600" dirty="0" smtClean="0">
                <a:latin typeface="+mj-lt"/>
              </a:rPr>
              <a:t>Espace d’intercompréhension/ théorisation de l’esprit (</a:t>
            </a:r>
            <a:r>
              <a:rPr lang="fr-FR" sz="1600" dirty="0" err="1" smtClean="0">
                <a:latin typeface="+mj-lt"/>
              </a:rPr>
              <a:t>Thommen</a:t>
            </a:r>
            <a:r>
              <a:rPr lang="fr-FR" sz="1600" dirty="0" smtClean="0">
                <a:latin typeface="+mj-lt"/>
              </a:rPr>
              <a:t> &amp; Suchet, 1999)</a:t>
            </a:r>
          </a:p>
          <a:p>
            <a:pPr lvl="1" eaLnBrk="1" hangingPunct="1">
              <a:buFont typeface="Arial" charset="0"/>
              <a:buChar char="•"/>
              <a:defRPr/>
            </a:pPr>
            <a:endParaRPr lang="fr-FR" sz="1600" dirty="0" smtClean="0">
              <a:latin typeface="+mj-lt"/>
            </a:endParaRPr>
          </a:p>
        </p:txBody>
      </p:sp>
      <p:sp>
        <p:nvSpPr>
          <p:cNvPr id="39942"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27C4DB43-B078-4AC1-9E2B-E71E4C3E70C6}" type="slidenum">
              <a:rPr lang="fr-FR" sz="1200" smtClean="0">
                <a:solidFill>
                  <a:srgbClr val="898989"/>
                </a:solidFill>
              </a:rPr>
              <a:pPr>
                <a:spcBef>
                  <a:spcPct val="0"/>
                </a:spcBef>
                <a:buFontTx/>
                <a:buNone/>
              </a:pPr>
              <a:t>30</a:t>
            </a:fld>
            <a:endParaRPr lang="fr-FR" sz="1200" smtClean="0">
              <a:solidFill>
                <a:srgbClr val="898989"/>
              </a:solidFill>
            </a:endParaRPr>
          </a:p>
        </p:txBody>
      </p:sp>
      <p:sp>
        <p:nvSpPr>
          <p:cNvPr id="10" name="ZoneTexte 9"/>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25608" name="ZoneTexte 11"/>
          <p:cNvSpPr txBox="1">
            <a:spLocks noChangeArrowheads="1"/>
          </p:cNvSpPr>
          <p:nvPr/>
        </p:nvSpPr>
        <p:spPr bwMode="auto">
          <a:xfrm>
            <a:off x="-26988" y="2892425"/>
            <a:ext cx="2305051" cy="584200"/>
          </a:xfrm>
          <a:prstGeom prst="rect">
            <a:avLst/>
          </a:prstGeom>
          <a:solidFill>
            <a:schemeClr val="tx1"/>
          </a:solidFill>
          <a:ln w="9525">
            <a:solidFill>
              <a:schemeClr val="tx1"/>
            </a:solidFill>
            <a:miter lim="800000"/>
            <a:headEnd/>
            <a:tailEnd/>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smtClean="0">
                <a:solidFill>
                  <a:schemeClr val="bg1"/>
                </a:solidFill>
                <a:latin typeface="+mj-lt"/>
              </a:rPr>
              <a:t>Jeu humour</a:t>
            </a:r>
          </a:p>
        </p:txBody>
      </p:sp>
      <p:sp>
        <p:nvSpPr>
          <p:cNvPr id="12" name="ZoneTexte 12"/>
          <p:cNvSpPr txBox="1">
            <a:spLocks noChangeArrowheads="1"/>
          </p:cNvSpPr>
          <p:nvPr/>
        </p:nvSpPr>
        <p:spPr bwMode="auto">
          <a:xfrm>
            <a:off x="-26988" y="3754438"/>
            <a:ext cx="2305051" cy="585787"/>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repas</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35528DD-7318-43D2-98A6-D0D1EB0B8EB2}" type="slidenum">
              <a:rPr lang="fr-FR" sz="1200" smtClean="0">
                <a:solidFill>
                  <a:srgbClr val="898989"/>
                </a:solidFill>
              </a:rPr>
              <a:pPr>
                <a:spcBef>
                  <a:spcPct val="0"/>
                </a:spcBef>
                <a:buFontTx/>
                <a:buNone/>
              </a:pPr>
              <a:t>31</a:t>
            </a:fld>
            <a:endParaRPr lang="fr-FR" sz="1200" smtClean="0">
              <a:solidFill>
                <a:srgbClr val="898989"/>
              </a:solidFill>
            </a:endParaRPr>
          </a:p>
        </p:txBody>
      </p:sp>
      <p:sp>
        <p:nvSpPr>
          <p:cNvPr id="40963" name="Titre 1"/>
          <p:cNvSpPr>
            <a:spLocks noGrp="1"/>
          </p:cNvSpPr>
          <p:nvPr>
            <p:ph type="title"/>
          </p:nvPr>
        </p:nvSpPr>
        <p:spPr>
          <a:xfrm>
            <a:off x="0" y="4400550"/>
            <a:ext cx="9144000" cy="1143000"/>
          </a:xfrm>
        </p:spPr>
        <p:txBody>
          <a:bodyPr/>
          <a:lstStyle/>
          <a:p>
            <a:pPr eaLnBrk="1" hangingPunct="1"/>
            <a:r>
              <a:rPr lang="fr-FR" smtClean="0"/>
              <a:t>4. Résultats</a:t>
            </a:r>
          </a:p>
        </p:txBody>
      </p:sp>
      <p:sp>
        <p:nvSpPr>
          <p:cNvPr id="10" name="ZoneTexte 9"/>
          <p:cNvSpPr txBox="1"/>
          <p:nvPr/>
        </p:nvSpPr>
        <p:spPr>
          <a:xfrm>
            <a:off x="11361738" y="4797425"/>
            <a:ext cx="3544887" cy="1076325"/>
          </a:xfrm>
          <a:prstGeom prst="rect">
            <a:avLst/>
          </a:prstGeom>
          <a:noFill/>
        </p:spPr>
        <p:txBody>
          <a:bodyPr wrap="none">
            <a:spAutoFit/>
          </a:bodyPr>
          <a:lstStyle/>
          <a:p>
            <a:pPr marL="285750" indent="-285750" eaLnBrk="1" hangingPunct="1">
              <a:buFont typeface="Wingdings" pitchFamily="2" charset="2"/>
              <a:buChar char="Ø"/>
              <a:defRPr/>
            </a:pPr>
            <a:r>
              <a:rPr lang="fr-FR" sz="3200" dirty="0">
                <a:solidFill>
                  <a:schemeClr val="bg1">
                    <a:lumMod val="65000"/>
                  </a:schemeClr>
                </a:solidFill>
                <a:latin typeface="Helvetica 35 Thin" pitchFamily="34" charset="0"/>
                <a:cs typeface="Arial" charset="0"/>
              </a:rPr>
              <a:t> Jeu humoristique</a:t>
            </a:r>
          </a:p>
          <a:p>
            <a:pPr eaLnBrk="1" hangingPunct="1">
              <a:defRPr/>
            </a:pPr>
            <a:r>
              <a:rPr lang="fr-FR" sz="3200" dirty="0">
                <a:solidFill>
                  <a:schemeClr val="bg1">
                    <a:lumMod val="65000"/>
                  </a:schemeClr>
                </a:solidFill>
                <a:latin typeface="Helvetica 35 Thin" pitchFamily="34" charset="0"/>
                <a:cs typeface="Arial" charset="0"/>
              </a:rPr>
              <a:t>    </a:t>
            </a:r>
          </a:p>
        </p:txBody>
      </p:sp>
      <p:sp>
        <p:nvSpPr>
          <p:cNvPr id="11" name="ZoneTexte 10"/>
          <p:cNvSpPr txBox="1"/>
          <p:nvPr/>
        </p:nvSpPr>
        <p:spPr>
          <a:xfrm>
            <a:off x="9144000" y="839788"/>
            <a:ext cx="2317750" cy="1076325"/>
          </a:xfrm>
          <a:prstGeom prst="rect">
            <a:avLst/>
          </a:prstGeom>
          <a:noFill/>
        </p:spPr>
        <p:txBody>
          <a:bodyPr wrap="none">
            <a:spAutoFit/>
          </a:bodyPr>
          <a:lstStyle/>
          <a:p>
            <a:pPr marL="285750" indent="-285750" eaLnBrk="1" hangingPunct="1">
              <a:buFont typeface="Wingdings" pitchFamily="2" charset="2"/>
              <a:buChar char="Ø"/>
              <a:defRPr/>
            </a:pPr>
            <a:r>
              <a:rPr lang="fr-FR" sz="3200" dirty="0">
                <a:solidFill>
                  <a:schemeClr val="bg1">
                    <a:lumMod val="65000"/>
                  </a:schemeClr>
                </a:solidFill>
                <a:latin typeface="Helvetica 35 Thin" pitchFamily="34" charset="0"/>
                <a:cs typeface="Arial" charset="0"/>
              </a:rPr>
              <a:t> Jeu repas</a:t>
            </a:r>
          </a:p>
          <a:p>
            <a:pPr eaLnBrk="1" hangingPunct="1">
              <a:defRPr/>
            </a:pPr>
            <a:r>
              <a:rPr lang="fr-FR" sz="3200" dirty="0">
                <a:solidFill>
                  <a:schemeClr val="bg1">
                    <a:lumMod val="65000"/>
                  </a:schemeClr>
                </a:solidFill>
                <a:latin typeface="Helvetica 35 Thin" pitchFamily="34" charset="0"/>
                <a:cs typeface="Arial" charset="0"/>
              </a:rPr>
              <a:t>    </a:t>
            </a:r>
          </a:p>
        </p:txBody>
      </p:sp>
      <p:pic>
        <p:nvPicPr>
          <p:cNvPr id="7" name="Picture 5" descr="F:\THESE\REDACTION\Chapitre 1+2+3\Photo thèse\Dét de niveau 5 -photo1 dyade25-26 MS- JL.png"/>
          <p:cNvPicPr>
            <a:picLocks noChangeAspect="1" noChangeArrowheads="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r="8535"/>
          <a:stretch/>
        </p:blipFill>
        <p:spPr bwMode="auto">
          <a:xfrm>
            <a:off x="0" y="0"/>
            <a:ext cx="3131841" cy="3462427"/>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6631" name="ZoneTexte 5"/>
          <p:cNvSpPr txBox="1">
            <a:spLocks noChangeArrowheads="1"/>
          </p:cNvSpPr>
          <p:nvPr/>
        </p:nvSpPr>
        <p:spPr bwMode="auto">
          <a:xfrm>
            <a:off x="0" y="2816225"/>
            <a:ext cx="3132138" cy="646113"/>
          </a:xfrm>
          <a:prstGeom prst="rect">
            <a:avLst/>
          </a:prstGeom>
          <a:solidFill>
            <a:schemeClr val="tx1">
              <a:alpha val="23137"/>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600" dirty="0" smtClean="0">
                <a:solidFill>
                  <a:schemeClr val="bg1"/>
                </a:solidFill>
                <a:latin typeface="+mj-lt"/>
              </a:rPr>
              <a:t>Jeu libre</a:t>
            </a:r>
          </a:p>
        </p:txBody>
      </p:sp>
      <p:pic>
        <p:nvPicPr>
          <p:cNvPr id="40968" name="Picture 6" descr="F:\THESE\REDACTION\Chapitre 1+2+3\Photo thèse\Dét de niveau 1 -photo 1 dyade 3-4 ps jr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4888" y="0"/>
            <a:ext cx="3059112"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2" descr="F:\THESE\photo garçon tire la langue.jpg"/>
          <p:cNvPicPr>
            <a:picLocks noChangeAspect="1" noChangeArrowheads="1"/>
          </p:cNvPicPr>
          <p:nvPr/>
        </p:nvPicPr>
        <p:blipFill>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131840" y="0"/>
            <a:ext cx="2952328" cy="3462427"/>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6634" name="ZoneTexte 11"/>
          <p:cNvSpPr txBox="1">
            <a:spLocks noChangeArrowheads="1"/>
          </p:cNvSpPr>
          <p:nvPr/>
        </p:nvSpPr>
        <p:spPr bwMode="auto">
          <a:xfrm>
            <a:off x="3132138" y="2816225"/>
            <a:ext cx="2952750" cy="646113"/>
          </a:xfrm>
          <a:prstGeom prst="rect">
            <a:avLst/>
          </a:prstGeom>
          <a:solidFill>
            <a:schemeClr val="tx1">
              <a:alpha val="2196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600" smtClean="0">
                <a:solidFill>
                  <a:schemeClr val="bg1"/>
                </a:solidFill>
                <a:latin typeface="+mj-lt"/>
              </a:rPr>
              <a:t>Jeu humour</a:t>
            </a:r>
          </a:p>
        </p:txBody>
      </p:sp>
      <p:sp>
        <p:nvSpPr>
          <p:cNvPr id="26635" name="ZoneTexte 12"/>
          <p:cNvSpPr txBox="1">
            <a:spLocks noChangeArrowheads="1"/>
          </p:cNvSpPr>
          <p:nvPr/>
        </p:nvSpPr>
        <p:spPr bwMode="auto">
          <a:xfrm>
            <a:off x="6084888" y="2816225"/>
            <a:ext cx="3059112" cy="646113"/>
          </a:xfrm>
          <a:prstGeom prst="rect">
            <a:avLst/>
          </a:prstGeom>
          <a:solidFill>
            <a:schemeClr val="tx1">
              <a:alpha val="67058"/>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600" smtClean="0">
                <a:solidFill>
                  <a:schemeClr val="bg1"/>
                </a:solidFill>
                <a:latin typeface="+mj-lt"/>
              </a:rPr>
              <a:t>Jeu repas</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8" name="Rectangle 7"/>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43012" name="Titre 1"/>
          <p:cNvSpPr>
            <a:spLocks noGrp="1"/>
          </p:cNvSpPr>
          <p:nvPr>
            <p:ph type="title"/>
          </p:nvPr>
        </p:nvSpPr>
        <p:spPr>
          <a:xfrm>
            <a:off x="2268538" y="0"/>
            <a:ext cx="6875462" cy="1143000"/>
          </a:xfrm>
        </p:spPr>
        <p:txBody>
          <a:bodyPr/>
          <a:lstStyle/>
          <a:p>
            <a:pPr eaLnBrk="1" hangingPunct="1"/>
            <a:r>
              <a:rPr lang="fr-FR" smtClean="0"/>
              <a:t>VD 1: Complexité</a:t>
            </a:r>
          </a:p>
        </p:txBody>
      </p:sp>
      <p:sp>
        <p:nvSpPr>
          <p:cNvPr id="43013"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4F93C576-A348-4E8D-AB46-CD4B70536458}" type="slidenum">
              <a:rPr lang="fr-FR" sz="1200" smtClean="0">
                <a:solidFill>
                  <a:srgbClr val="898989"/>
                </a:solidFill>
              </a:rPr>
              <a:pPr>
                <a:spcBef>
                  <a:spcPct val="0"/>
                </a:spcBef>
                <a:buFontTx/>
                <a:buNone/>
              </a:pPr>
              <a:t>32</a:t>
            </a:fld>
            <a:endParaRPr lang="fr-FR" sz="1200" smtClean="0">
              <a:solidFill>
                <a:srgbClr val="898989"/>
              </a:solidFill>
            </a:endParaRPr>
          </a:p>
        </p:txBody>
      </p:sp>
      <p:graphicFrame>
        <p:nvGraphicFramePr>
          <p:cNvPr id="3" name="Graphique 5"/>
          <p:cNvGraphicFramePr>
            <a:graphicFrameLocks/>
          </p:cNvGraphicFramePr>
          <p:nvPr/>
        </p:nvGraphicFramePr>
        <p:xfrm>
          <a:off x="2314575" y="2058988"/>
          <a:ext cx="6600825" cy="3600450"/>
        </p:xfrm>
        <a:graphic>
          <a:graphicData uri="http://schemas.openxmlformats.org/drawingml/2006/chart">
            <c:chart xmlns:c="http://schemas.openxmlformats.org/drawingml/2006/chart" xmlns:r="http://schemas.openxmlformats.org/officeDocument/2006/relationships" r:id="rId2"/>
          </a:graphicData>
        </a:graphic>
      </p:graphicFrame>
      <p:sp>
        <p:nvSpPr>
          <p:cNvPr id="7" name="ZoneTexte 6"/>
          <p:cNvSpPr txBox="1"/>
          <p:nvPr/>
        </p:nvSpPr>
        <p:spPr>
          <a:xfrm>
            <a:off x="5580063" y="5745163"/>
            <a:ext cx="3302000" cy="923925"/>
          </a:xfrm>
          <a:prstGeom prst="rect">
            <a:avLst/>
          </a:prstGeom>
          <a:noFill/>
        </p:spPr>
        <p:txBody>
          <a:bodyPr wrap="none">
            <a:spAutoFit/>
          </a:bodyPr>
          <a:lstStyle/>
          <a:p>
            <a:pPr marL="285750" indent="-285750" eaLnBrk="1" fontAlgn="auto" hangingPunct="1">
              <a:spcBef>
                <a:spcPts val="0"/>
              </a:spcBef>
              <a:spcAft>
                <a:spcPts val="0"/>
              </a:spcAft>
              <a:buFont typeface="Wingdings" pitchFamily="2" charset="2"/>
              <a:buChar char="Ø"/>
              <a:defRPr/>
            </a:pPr>
            <a:r>
              <a:rPr lang="fr-FR" dirty="0">
                <a:latin typeface="+mj-lt"/>
                <a:cs typeface="+mn-cs"/>
              </a:rPr>
              <a:t>Effet de l’âge entre 3 et 7 ans</a:t>
            </a:r>
          </a:p>
          <a:p>
            <a:pPr eaLnBrk="1" fontAlgn="auto" hangingPunct="1">
              <a:spcBef>
                <a:spcPts val="0"/>
              </a:spcBef>
              <a:spcAft>
                <a:spcPts val="0"/>
              </a:spcAft>
              <a:defRPr/>
            </a:pPr>
            <a:r>
              <a:rPr lang="fr-FR" dirty="0">
                <a:latin typeface="+mj-lt"/>
                <a:cs typeface="+mn-cs"/>
              </a:rPr>
              <a:t>Nourrissage/ Préparation</a:t>
            </a:r>
          </a:p>
          <a:p>
            <a:pPr eaLnBrk="1" fontAlgn="auto" hangingPunct="1">
              <a:spcBef>
                <a:spcPts val="0"/>
              </a:spcBef>
              <a:spcAft>
                <a:spcPts val="0"/>
              </a:spcAft>
              <a:defRPr/>
            </a:pPr>
            <a:endParaRPr lang="fr-FR" dirty="0">
              <a:latin typeface="+mj-lt"/>
              <a:cs typeface="+mn-cs"/>
            </a:endParaRPr>
          </a:p>
        </p:txBody>
      </p:sp>
      <p:sp>
        <p:nvSpPr>
          <p:cNvPr id="9" name="Rectangle 8"/>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15" name="ZoneTexte 14"/>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16" name="ZoneTexte 11"/>
          <p:cNvSpPr txBox="1">
            <a:spLocks noChangeArrowheads="1"/>
          </p:cNvSpPr>
          <p:nvPr/>
        </p:nvSpPr>
        <p:spPr bwMode="auto">
          <a:xfrm>
            <a:off x="-26988" y="2892425"/>
            <a:ext cx="2305051" cy="584200"/>
          </a:xfrm>
          <a:prstGeom prst="rect">
            <a:avLst/>
          </a:prstGeom>
          <a:solidFill>
            <a:schemeClr val="bg1">
              <a:lumMod val="85000"/>
            </a:schemeClr>
          </a:solidFill>
          <a:ln>
            <a:solidFill>
              <a:schemeClr val="bg1">
                <a:lumMod val="85000"/>
              </a:schemeClr>
            </a:solid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29707" name="ZoneTexte 12"/>
          <p:cNvSpPr txBox="1">
            <a:spLocks noChangeArrowheads="1"/>
          </p:cNvSpPr>
          <p:nvPr/>
        </p:nvSpPr>
        <p:spPr bwMode="auto">
          <a:xfrm>
            <a:off x="-26988" y="3754438"/>
            <a:ext cx="2305051" cy="585787"/>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smtClean="0">
                <a:solidFill>
                  <a:schemeClr val="bg1"/>
                </a:solidFill>
                <a:latin typeface="+mj-lt"/>
              </a:rPr>
              <a:t>Jeu repas</a:t>
            </a:r>
          </a:p>
        </p:txBody>
      </p:sp>
      <p:sp>
        <p:nvSpPr>
          <p:cNvPr id="43020" name="Zone de texte 3"/>
          <p:cNvSpPr txBox="1">
            <a:spLocks noChangeArrowheads="1"/>
          </p:cNvSpPr>
          <p:nvPr/>
        </p:nvSpPr>
        <p:spPr bwMode="auto">
          <a:xfrm>
            <a:off x="7667625" y="1774825"/>
            <a:ext cx="1081088"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 p &lt; .05</a:t>
            </a:r>
          </a:p>
        </p:txBody>
      </p:sp>
      <p:sp>
        <p:nvSpPr>
          <p:cNvPr id="2" name="Accolade ouvrante 1"/>
          <p:cNvSpPr/>
          <p:nvPr/>
        </p:nvSpPr>
        <p:spPr>
          <a:xfrm rot="5400000">
            <a:off x="5407025" y="347663"/>
            <a:ext cx="201613" cy="3024187"/>
          </a:xfrm>
          <a:prstGeom prst="leftBrace">
            <a:avLst>
              <a:gd name="adj1" fmla="val 16601"/>
              <a:gd name="adj2" fmla="val 5000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fr-FR"/>
          </a:p>
        </p:txBody>
      </p:sp>
      <p:sp>
        <p:nvSpPr>
          <p:cNvPr id="43022" name="Zone de texte 3"/>
          <p:cNvSpPr txBox="1">
            <a:spLocks noChangeArrowheads="1"/>
          </p:cNvSpPr>
          <p:nvPr/>
        </p:nvSpPr>
        <p:spPr bwMode="auto">
          <a:xfrm>
            <a:off x="5365750" y="1476375"/>
            <a:ext cx="360363"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13" name="Rectangle 12"/>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44036" name="Titre 1"/>
          <p:cNvSpPr>
            <a:spLocks noGrp="1"/>
          </p:cNvSpPr>
          <p:nvPr>
            <p:ph type="title"/>
          </p:nvPr>
        </p:nvSpPr>
        <p:spPr>
          <a:xfrm>
            <a:off x="2249488" y="0"/>
            <a:ext cx="6877050" cy="1143000"/>
          </a:xfrm>
        </p:spPr>
        <p:txBody>
          <a:bodyPr/>
          <a:lstStyle/>
          <a:p>
            <a:pPr eaLnBrk="1" hangingPunct="1"/>
            <a:r>
              <a:rPr lang="fr-FR" smtClean="0"/>
              <a:t>VD2: Co-construction</a:t>
            </a:r>
          </a:p>
        </p:txBody>
      </p:sp>
      <p:sp>
        <p:nvSpPr>
          <p:cNvPr id="44037" name="Espace réservé du numéro de diapositive 3"/>
          <p:cNvSpPr>
            <a:spLocks noGrp="1"/>
          </p:cNvSpPr>
          <p:nvPr>
            <p:ph type="sldNum" sz="quarter" idx="12"/>
          </p:nvPr>
        </p:nvSpPr>
        <p:spPr bwMode="auto">
          <a:xfrm>
            <a:off x="6588125" y="6308725"/>
            <a:ext cx="2133600"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62B6F5D-8718-494F-A003-401CAB46A9EE}" type="slidenum">
              <a:rPr lang="fr-FR" sz="1200" smtClean="0">
                <a:solidFill>
                  <a:srgbClr val="898989"/>
                </a:solidFill>
              </a:rPr>
              <a:pPr>
                <a:spcBef>
                  <a:spcPct val="0"/>
                </a:spcBef>
                <a:buFontTx/>
                <a:buNone/>
              </a:pPr>
              <a:t>33</a:t>
            </a:fld>
            <a:endParaRPr lang="fr-FR" sz="1200" smtClean="0">
              <a:solidFill>
                <a:srgbClr val="898989"/>
              </a:solidFill>
            </a:endParaRPr>
          </a:p>
        </p:txBody>
      </p:sp>
      <p:sp>
        <p:nvSpPr>
          <p:cNvPr id="11" name="ZoneTexte 10"/>
          <p:cNvSpPr txBox="1"/>
          <p:nvPr/>
        </p:nvSpPr>
        <p:spPr>
          <a:xfrm>
            <a:off x="3419475" y="5661025"/>
            <a:ext cx="5545138" cy="369888"/>
          </a:xfrm>
          <a:prstGeom prst="rect">
            <a:avLst/>
          </a:prstGeom>
          <a:noFill/>
        </p:spPr>
        <p:txBody>
          <a:bodyPr>
            <a:spAutoFit/>
          </a:bodyPr>
          <a:lstStyle/>
          <a:p>
            <a:pPr marL="285750" indent="-285750" eaLnBrk="1" fontAlgn="auto" hangingPunct="1">
              <a:spcBef>
                <a:spcPts val="0"/>
              </a:spcBef>
              <a:spcAft>
                <a:spcPts val="0"/>
              </a:spcAft>
              <a:buFont typeface="Wingdings" pitchFamily="2" charset="2"/>
              <a:buChar char="Ø"/>
              <a:defRPr/>
            </a:pPr>
            <a:r>
              <a:rPr lang="fr-FR" dirty="0">
                <a:latin typeface="+mj-lt"/>
                <a:cs typeface="+mn-cs"/>
              </a:rPr>
              <a:t>Effet de l’âge : étendue de l’espace de significations</a:t>
            </a:r>
          </a:p>
        </p:txBody>
      </p:sp>
      <p:sp>
        <p:nvSpPr>
          <p:cNvPr id="12" name="ZoneTexte 11"/>
          <p:cNvSpPr txBox="1">
            <a:spLocks noChangeArrowheads="1"/>
          </p:cNvSpPr>
          <p:nvPr/>
        </p:nvSpPr>
        <p:spPr bwMode="auto">
          <a:xfrm rot="20497235">
            <a:off x="5449888" y="5924550"/>
            <a:ext cx="2687637" cy="522288"/>
          </a:xfrm>
          <a:prstGeom prst="rect">
            <a:avLst/>
          </a:prstGeom>
          <a:noFill/>
          <a:ln w="9525">
            <a:solidFill>
              <a:srgbClr val="33CC33"/>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sz="2800" b="1" dirty="0" smtClean="0">
                <a:solidFill>
                  <a:srgbClr val="33CC33"/>
                </a:solidFill>
                <a:latin typeface="+mj-lt"/>
              </a:rPr>
              <a:t>en partie validée</a:t>
            </a:r>
          </a:p>
        </p:txBody>
      </p:sp>
      <p:sp>
        <p:nvSpPr>
          <p:cNvPr id="19" name="ZoneTexte 18"/>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20" name="ZoneTexte 11"/>
          <p:cNvSpPr txBox="1">
            <a:spLocks noChangeArrowheads="1"/>
          </p:cNvSpPr>
          <p:nvPr/>
        </p:nvSpPr>
        <p:spPr bwMode="auto">
          <a:xfrm>
            <a:off x="-26988" y="2892425"/>
            <a:ext cx="2305051" cy="584200"/>
          </a:xfrm>
          <a:prstGeom prst="rect">
            <a:avLst/>
          </a:prstGeom>
          <a:solidFill>
            <a:schemeClr val="bg1">
              <a:lumMod val="85000"/>
            </a:schemeClr>
          </a:solidFill>
          <a:ln>
            <a:solidFill>
              <a:schemeClr val="bg1">
                <a:lumMod val="85000"/>
              </a:schemeClr>
            </a:solid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30730" name="ZoneTexte 12"/>
          <p:cNvSpPr txBox="1">
            <a:spLocks noChangeArrowheads="1"/>
          </p:cNvSpPr>
          <p:nvPr/>
        </p:nvSpPr>
        <p:spPr bwMode="auto">
          <a:xfrm>
            <a:off x="-26988" y="3754438"/>
            <a:ext cx="2305051" cy="585787"/>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smtClean="0">
                <a:solidFill>
                  <a:schemeClr val="bg1"/>
                </a:solidFill>
                <a:latin typeface="+mj-lt"/>
              </a:rPr>
              <a:t>Jeu repas</a:t>
            </a:r>
          </a:p>
        </p:txBody>
      </p:sp>
      <p:graphicFrame>
        <p:nvGraphicFramePr>
          <p:cNvPr id="2" name="Graphique 13"/>
          <p:cNvGraphicFramePr>
            <a:graphicFrameLocks/>
          </p:cNvGraphicFramePr>
          <p:nvPr/>
        </p:nvGraphicFramePr>
        <p:xfrm>
          <a:off x="3203575" y="1420813"/>
          <a:ext cx="5113338" cy="3736975"/>
        </p:xfrm>
        <a:graphic>
          <a:graphicData uri="http://schemas.openxmlformats.org/drawingml/2006/chart">
            <c:chart xmlns:c="http://schemas.openxmlformats.org/drawingml/2006/chart" xmlns:r="http://schemas.openxmlformats.org/officeDocument/2006/relationships" r:id="rId3"/>
          </a:graphicData>
        </a:graphic>
      </p:graphicFrame>
      <p:sp>
        <p:nvSpPr>
          <p:cNvPr id="44044" name="ZoneTexte 8"/>
          <p:cNvSpPr txBox="1">
            <a:spLocks noChangeArrowheads="1"/>
          </p:cNvSpPr>
          <p:nvPr/>
        </p:nvSpPr>
        <p:spPr bwMode="auto">
          <a:xfrm>
            <a:off x="6049963" y="1489075"/>
            <a:ext cx="2825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a:t>
            </a:r>
          </a:p>
        </p:txBody>
      </p:sp>
      <p:sp>
        <p:nvSpPr>
          <p:cNvPr id="44045" name="Zone de texte 3"/>
          <p:cNvSpPr txBox="1">
            <a:spLocks noChangeArrowheads="1"/>
          </p:cNvSpPr>
          <p:nvPr/>
        </p:nvSpPr>
        <p:spPr bwMode="auto">
          <a:xfrm>
            <a:off x="8048625" y="1484313"/>
            <a:ext cx="1081088" cy="423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 p &lt; .05</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5" name="Rectangle 4"/>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46084" name="Titre 1"/>
          <p:cNvSpPr>
            <a:spLocks noGrp="1"/>
          </p:cNvSpPr>
          <p:nvPr>
            <p:ph type="title"/>
          </p:nvPr>
        </p:nvSpPr>
        <p:spPr>
          <a:xfrm>
            <a:off x="2268538" y="31750"/>
            <a:ext cx="6875462" cy="1143000"/>
          </a:xfrm>
        </p:spPr>
        <p:txBody>
          <a:bodyPr/>
          <a:lstStyle/>
          <a:p>
            <a:pPr eaLnBrk="1" hangingPunct="1"/>
            <a:r>
              <a:rPr lang="fr-FR" smtClean="0"/>
              <a:t>Discussion</a:t>
            </a:r>
          </a:p>
        </p:txBody>
      </p:sp>
      <p:sp>
        <p:nvSpPr>
          <p:cNvPr id="33797" name="Espace réservé du contenu 2"/>
          <p:cNvSpPr>
            <a:spLocks noGrp="1"/>
          </p:cNvSpPr>
          <p:nvPr>
            <p:ph idx="1"/>
          </p:nvPr>
        </p:nvSpPr>
        <p:spPr>
          <a:xfrm>
            <a:off x="2411413" y="1784350"/>
            <a:ext cx="6624637" cy="4525963"/>
          </a:xfrm>
        </p:spPr>
        <p:txBody>
          <a:bodyPr/>
          <a:lstStyle/>
          <a:p>
            <a:pPr marL="457200" lvl="1" indent="0" eaLnBrk="1" hangingPunct="1">
              <a:buFont typeface="Arial" charset="0"/>
              <a:buNone/>
              <a:defRPr/>
            </a:pPr>
            <a:endParaRPr lang="fr-FR" sz="1600" dirty="0" smtClean="0">
              <a:latin typeface="+mj-lt"/>
            </a:endParaRPr>
          </a:p>
          <a:p>
            <a:pPr eaLnBrk="1" hangingPunct="1">
              <a:buFont typeface="Wingdings" pitchFamily="2" charset="2"/>
              <a:buChar char="Ø"/>
              <a:defRPr/>
            </a:pPr>
            <a:r>
              <a:rPr lang="fr-FR" sz="2000" dirty="0" smtClean="0">
                <a:latin typeface="+mj-lt"/>
                <a:sym typeface="Wingdings" pitchFamily="2" charset="2"/>
              </a:rPr>
              <a:t>3 profils développementaux</a:t>
            </a:r>
          </a:p>
          <a:p>
            <a:pPr lvl="1" eaLnBrk="1" hangingPunct="1">
              <a:buFont typeface="Arial" charset="0"/>
              <a:buChar char="•"/>
              <a:defRPr/>
            </a:pPr>
            <a:r>
              <a:rPr lang="fr-FR" sz="1800" dirty="0" smtClean="0">
                <a:latin typeface="+mj-lt"/>
                <a:sym typeface="Wingdings" pitchFamily="2" charset="2"/>
              </a:rPr>
              <a:t>3 ans : peu d’usages détournés sans verbalisation</a:t>
            </a:r>
          </a:p>
          <a:p>
            <a:pPr lvl="1" eaLnBrk="1" hangingPunct="1">
              <a:buFont typeface="Arial" charset="0"/>
              <a:buChar char="•"/>
              <a:defRPr/>
            </a:pPr>
            <a:r>
              <a:rPr lang="fr-FR" sz="1800" dirty="0" smtClean="0">
                <a:latin typeface="+mj-lt"/>
                <a:sym typeface="Wingdings" pitchFamily="2" charset="2"/>
              </a:rPr>
              <a:t>5 ans : beaucoup d’usages détournés sans verbalisation</a:t>
            </a:r>
          </a:p>
          <a:p>
            <a:pPr lvl="1" eaLnBrk="1" hangingPunct="1">
              <a:buFont typeface="Arial" charset="0"/>
              <a:buChar char="•"/>
              <a:defRPr/>
            </a:pPr>
            <a:r>
              <a:rPr lang="fr-FR" sz="1800" dirty="0" smtClean="0">
                <a:latin typeface="+mj-lt"/>
                <a:sym typeface="Wingdings" pitchFamily="2" charset="2"/>
              </a:rPr>
              <a:t>7 ans : usages détournés verbalisés in /out of frame (</a:t>
            </a:r>
            <a:r>
              <a:rPr lang="fr-FR" sz="1800" dirty="0" err="1" smtClean="0">
                <a:latin typeface="+mj-lt"/>
                <a:sym typeface="Wingdings" pitchFamily="2" charset="2"/>
              </a:rPr>
              <a:t>Giffin</a:t>
            </a:r>
            <a:r>
              <a:rPr lang="fr-FR" sz="1800" dirty="0" smtClean="0">
                <a:latin typeface="+mj-lt"/>
                <a:sym typeface="Wingdings" pitchFamily="2" charset="2"/>
              </a:rPr>
              <a:t>, 1984 ; </a:t>
            </a:r>
            <a:r>
              <a:rPr lang="fr-FR" sz="1800" dirty="0" err="1" smtClean="0">
                <a:latin typeface="+mj-lt"/>
                <a:sym typeface="Wingdings" pitchFamily="2" charset="2"/>
              </a:rPr>
              <a:t>Braswell</a:t>
            </a:r>
            <a:r>
              <a:rPr lang="fr-FR" sz="1800" dirty="0" smtClean="0">
                <a:latin typeface="+mj-lt"/>
                <a:sym typeface="Wingdings" pitchFamily="2" charset="2"/>
              </a:rPr>
              <a:t>, 2006)</a:t>
            </a:r>
          </a:p>
          <a:p>
            <a:pPr lvl="1" eaLnBrk="1" hangingPunct="1">
              <a:buFont typeface="Arial" charset="0"/>
              <a:buChar char="•"/>
              <a:defRPr/>
            </a:pPr>
            <a:endParaRPr lang="fr-FR" sz="1800" dirty="0" smtClean="0">
              <a:latin typeface="+mj-lt"/>
            </a:endParaRPr>
          </a:p>
          <a:p>
            <a:pPr eaLnBrk="1" hangingPunct="1">
              <a:buFont typeface="Wingdings" pitchFamily="2" charset="2"/>
              <a:buChar char="Ø"/>
              <a:defRPr/>
            </a:pPr>
            <a:r>
              <a:rPr lang="fr-FR" sz="2000" dirty="0" smtClean="0">
                <a:latin typeface="+mj-lt"/>
                <a:sym typeface="Wingdings" pitchFamily="2" charset="2"/>
              </a:rPr>
              <a:t>abandon de la thématique, </a:t>
            </a:r>
            <a:r>
              <a:rPr lang="fr-FR" sz="2000" dirty="0">
                <a:sym typeface="Wingdings" pitchFamily="2" charset="2"/>
              </a:rPr>
              <a:t>p</a:t>
            </a:r>
            <a:r>
              <a:rPr lang="fr-FR" sz="2000" dirty="0" smtClean="0">
                <a:sym typeface="Wingdings" pitchFamily="2" charset="2"/>
              </a:rPr>
              <a:t>auvreté </a:t>
            </a:r>
            <a:r>
              <a:rPr lang="fr-FR" sz="2000" dirty="0">
                <a:sym typeface="Wingdings" pitchFamily="2" charset="2"/>
              </a:rPr>
              <a:t>de l’espace de significations </a:t>
            </a:r>
            <a:r>
              <a:rPr lang="fr-FR" sz="2000" dirty="0" err="1">
                <a:sym typeface="Wingdings" pitchFamily="2" charset="2"/>
              </a:rPr>
              <a:t>co</a:t>
            </a:r>
            <a:r>
              <a:rPr lang="fr-FR" sz="2000" dirty="0">
                <a:sym typeface="Wingdings" pitchFamily="2" charset="2"/>
              </a:rPr>
              <a:t>-construites, </a:t>
            </a:r>
            <a:r>
              <a:rPr lang="fr-FR" sz="2000" dirty="0" smtClean="0">
                <a:sym typeface="Wingdings" pitchFamily="2" charset="2"/>
              </a:rPr>
              <a:t>peu </a:t>
            </a:r>
            <a:r>
              <a:rPr lang="fr-FR" sz="2000" dirty="0">
                <a:sym typeface="Wingdings" pitchFamily="2" charset="2"/>
              </a:rPr>
              <a:t>d’usages </a:t>
            </a:r>
            <a:r>
              <a:rPr lang="fr-FR" sz="2000" dirty="0" smtClean="0">
                <a:sym typeface="Wingdings" pitchFamily="2" charset="2"/>
              </a:rPr>
              <a:t>verbalisés</a:t>
            </a:r>
            <a:endParaRPr lang="fr-FR" sz="2000" dirty="0" smtClean="0">
              <a:latin typeface="+mj-lt"/>
              <a:sym typeface="Wingdings" pitchFamily="2" charset="2"/>
            </a:endParaRPr>
          </a:p>
          <a:p>
            <a:pPr lvl="1" eaLnBrk="1" hangingPunct="1">
              <a:buFont typeface="Arial" charset="0"/>
              <a:buChar char="•"/>
              <a:defRPr/>
            </a:pPr>
            <a:r>
              <a:rPr lang="fr-FR" sz="1800" dirty="0" smtClean="0">
                <a:latin typeface="+mj-lt"/>
                <a:sym typeface="Wingdings" pitchFamily="2" charset="2"/>
              </a:rPr>
              <a:t>Difficulté à décontextualiser/</a:t>
            </a:r>
            <a:r>
              <a:rPr lang="fr-FR" sz="1800" dirty="0" err="1" smtClean="0">
                <a:latin typeface="+mj-lt"/>
                <a:sym typeface="Wingdings" pitchFamily="2" charset="2"/>
              </a:rPr>
              <a:t>recontextualiser</a:t>
            </a:r>
            <a:endParaRPr lang="fr-FR" sz="1800" dirty="0" smtClean="0">
              <a:latin typeface="+mj-lt"/>
              <a:sym typeface="Wingdings" pitchFamily="2" charset="2"/>
            </a:endParaRPr>
          </a:p>
          <a:p>
            <a:pPr lvl="1" eaLnBrk="1" hangingPunct="1">
              <a:buFont typeface="Arial" charset="0"/>
              <a:buChar char="•"/>
              <a:defRPr/>
            </a:pPr>
            <a:endParaRPr lang="fr-FR" sz="2000" dirty="0" smtClean="0">
              <a:latin typeface="+mj-lt"/>
            </a:endParaRPr>
          </a:p>
          <a:p>
            <a:pPr eaLnBrk="1" hangingPunct="1">
              <a:buFont typeface="Arial" charset="0"/>
              <a:buChar char="•"/>
              <a:defRPr/>
            </a:pPr>
            <a:endParaRPr lang="fr-FR" sz="1800" dirty="0" smtClean="0">
              <a:latin typeface="+mj-lt"/>
            </a:endParaRPr>
          </a:p>
        </p:txBody>
      </p:sp>
      <p:sp>
        <p:nvSpPr>
          <p:cNvPr id="46086"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AC970ED9-89DB-4FA2-9A51-D283D549F52E}" type="slidenum">
              <a:rPr lang="fr-FR" sz="1200" smtClean="0">
                <a:solidFill>
                  <a:srgbClr val="898989"/>
                </a:solidFill>
              </a:rPr>
              <a:pPr>
                <a:spcBef>
                  <a:spcPct val="0"/>
                </a:spcBef>
                <a:buFontTx/>
                <a:buNone/>
              </a:pPr>
              <a:t>34</a:t>
            </a:fld>
            <a:endParaRPr lang="fr-FR" sz="1200" smtClean="0">
              <a:solidFill>
                <a:srgbClr val="898989"/>
              </a:solidFill>
            </a:endParaRPr>
          </a:p>
        </p:txBody>
      </p:sp>
      <p:sp>
        <p:nvSpPr>
          <p:cNvPr id="11" name="ZoneTexte 10"/>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libre</a:t>
            </a:r>
          </a:p>
        </p:txBody>
      </p:sp>
      <p:sp>
        <p:nvSpPr>
          <p:cNvPr id="12" name="ZoneTexte 11"/>
          <p:cNvSpPr txBox="1">
            <a:spLocks noChangeArrowheads="1"/>
          </p:cNvSpPr>
          <p:nvPr/>
        </p:nvSpPr>
        <p:spPr bwMode="auto">
          <a:xfrm>
            <a:off x="-26988" y="2892425"/>
            <a:ext cx="2305051" cy="584200"/>
          </a:xfrm>
          <a:prstGeom prst="rect">
            <a:avLst/>
          </a:prstGeom>
          <a:solidFill>
            <a:schemeClr val="bg1">
              <a:lumMod val="85000"/>
            </a:schemeClr>
          </a:solidFill>
          <a:ln>
            <a:solidFill>
              <a:schemeClr val="bg1">
                <a:lumMod val="85000"/>
              </a:schemeClr>
            </a:solid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dirty="0" smtClean="0">
                <a:solidFill>
                  <a:schemeClr val="bg1"/>
                </a:solidFill>
                <a:latin typeface="+mj-lt"/>
              </a:rPr>
              <a:t>Jeu humour</a:t>
            </a:r>
          </a:p>
        </p:txBody>
      </p:sp>
      <p:sp>
        <p:nvSpPr>
          <p:cNvPr id="31753" name="ZoneTexte 12"/>
          <p:cNvSpPr txBox="1">
            <a:spLocks noChangeArrowheads="1"/>
          </p:cNvSpPr>
          <p:nvPr/>
        </p:nvSpPr>
        <p:spPr bwMode="auto">
          <a:xfrm>
            <a:off x="-26988" y="3754438"/>
            <a:ext cx="2305051" cy="585787"/>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smtClean="0">
                <a:solidFill>
                  <a:schemeClr val="bg1"/>
                </a:solidFill>
                <a:latin typeface="+mj-lt"/>
              </a:rPr>
              <a:t>Jeu repas</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CB11C559-48BD-4FD2-98AA-2E69E886C830}" type="slidenum">
              <a:rPr lang="fr-FR" sz="1200" smtClean="0">
                <a:solidFill>
                  <a:srgbClr val="898989"/>
                </a:solidFill>
              </a:rPr>
              <a:pPr>
                <a:spcBef>
                  <a:spcPct val="0"/>
                </a:spcBef>
                <a:buFontTx/>
                <a:buNone/>
              </a:pPr>
              <a:t>35</a:t>
            </a:fld>
            <a:endParaRPr lang="fr-FR" sz="1200" smtClean="0">
              <a:solidFill>
                <a:srgbClr val="898989"/>
              </a:solidFill>
            </a:endParaRPr>
          </a:p>
        </p:txBody>
      </p:sp>
      <p:sp>
        <p:nvSpPr>
          <p:cNvPr id="5" name="Titre 1"/>
          <p:cNvSpPr txBox="1">
            <a:spLocks/>
          </p:cNvSpPr>
          <p:nvPr/>
        </p:nvSpPr>
        <p:spPr>
          <a:xfrm>
            <a:off x="0" y="2565400"/>
            <a:ext cx="4284663" cy="1143000"/>
          </a:xfrm>
          <a:prstGeom prst="rect">
            <a:avLst/>
          </a:prstGeom>
        </p:spPr>
        <p:txBody>
          <a:bodyPr anchor="ct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defRPr/>
            </a:pPr>
            <a:r>
              <a:rPr lang="fr-FR" dirty="0" smtClean="0"/>
              <a:t>5. Discussion générale</a:t>
            </a:r>
            <a:endParaRPr lang="fr-FR" dirty="0"/>
          </a:p>
        </p:txBody>
      </p:sp>
      <p:pic>
        <p:nvPicPr>
          <p:cNvPr id="48132" name="Picture 6" descr="F:\THESE\REDACTION\Chapitre 1+2+3\Photo thèse\Fille dyade 31-32 - GS - J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3050" y="0"/>
            <a:ext cx="5059363"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52227" name="Titre 1"/>
          <p:cNvSpPr>
            <a:spLocks noGrp="1"/>
          </p:cNvSpPr>
          <p:nvPr>
            <p:ph type="title"/>
          </p:nvPr>
        </p:nvSpPr>
        <p:spPr/>
        <p:txBody>
          <a:bodyPr/>
          <a:lstStyle/>
          <a:p>
            <a:pPr eaLnBrk="1" hangingPunct="1"/>
            <a:r>
              <a:rPr lang="fr-FR" smtClean="0"/>
              <a:t>Conclusion/Perspectives</a:t>
            </a:r>
          </a:p>
        </p:txBody>
      </p:sp>
      <p:sp>
        <p:nvSpPr>
          <p:cNvPr id="52228"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DD6BAF6A-AB08-4242-BACC-733DEE3E44F8}" type="slidenum">
              <a:rPr lang="fr-FR" sz="1200" smtClean="0">
                <a:solidFill>
                  <a:srgbClr val="898989"/>
                </a:solidFill>
              </a:rPr>
              <a:pPr>
                <a:spcBef>
                  <a:spcPct val="0"/>
                </a:spcBef>
                <a:buFontTx/>
                <a:buNone/>
              </a:pPr>
              <a:t>36</a:t>
            </a:fld>
            <a:endParaRPr lang="fr-FR" sz="1200" smtClean="0">
              <a:solidFill>
                <a:srgbClr val="898989"/>
              </a:solidFill>
            </a:endParaRPr>
          </a:p>
        </p:txBody>
      </p:sp>
      <p:sp>
        <p:nvSpPr>
          <p:cNvPr id="6" name="Rectangle 5"/>
          <p:cNvSpPr/>
          <p:nvPr/>
        </p:nvSpPr>
        <p:spPr>
          <a:xfrm>
            <a:off x="255588" y="2035175"/>
            <a:ext cx="8675687" cy="1439863"/>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buFont typeface="Wingdings" pitchFamily="2" charset="2"/>
              <a:buChar char="Ø"/>
              <a:defRPr/>
            </a:pPr>
            <a:r>
              <a:rPr lang="fr-FR" sz="2000" dirty="0">
                <a:solidFill>
                  <a:schemeClr val="tx1"/>
                </a:solidFill>
                <a:latin typeface="+mj-lt"/>
                <a:sym typeface="Wingdings" pitchFamily="2" charset="2"/>
              </a:rPr>
              <a:t>  Montrer comment les usages d’objets transforment l’intelligence enfantine</a:t>
            </a:r>
          </a:p>
          <a:p>
            <a:pPr marL="800100" lvl="1" indent="-342900" eaLnBrk="1" hangingPunct="1">
              <a:buFont typeface="Arial" pitchFamily="34" charset="0"/>
              <a:buChar char="•"/>
              <a:defRPr/>
            </a:pPr>
            <a:r>
              <a:rPr lang="fr-FR" dirty="0">
                <a:solidFill>
                  <a:schemeClr val="tx1"/>
                </a:solidFill>
                <a:latin typeface="+mj-lt"/>
                <a:sym typeface="Wingdings" pitchFamily="2" charset="2"/>
              </a:rPr>
              <a:t>Effet de l’âge et du jeu sur les détournements</a:t>
            </a:r>
          </a:p>
          <a:p>
            <a:pPr marL="742950" lvl="1" indent="-285750" eaLnBrk="1" hangingPunct="1">
              <a:buFont typeface="Arial" pitchFamily="34" charset="0"/>
              <a:buChar char="•"/>
              <a:defRPr/>
            </a:pPr>
            <a:r>
              <a:rPr lang="fr-FR" sz="1600" dirty="0">
                <a:solidFill>
                  <a:schemeClr val="tx1"/>
                </a:solidFill>
                <a:latin typeface="+mj-lt"/>
                <a:sym typeface="Wingdings" pitchFamily="2" charset="2"/>
              </a:rPr>
              <a:t> </a:t>
            </a:r>
            <a:r>
              <a:rPr lang="fr-FR" dirty="0">
                <a:solidFill>
                  <a:schemeClr val="tx1"/>
                </a:solidFill>
                <a:latin typeface="+mj-lt"/>
                <a:sym typeface="Wingdings" pitchFamily="2" charset="2"/>
              </a:rPr>
              <a:t>Usages d’objets : outil et médiateur permettant la construction de conventions sociales et d’une théorie de l’esprit</a:t>
            </a:r>
          </a:p>
        </p:txBody>
      </p:sp>
      <p:sp>
        <p:nvSpPr>
          <p:cNvPr id="7" name="Rectangle 6"/>
          <p:cNvSpPr/>
          <p:nvPr/>
        </p:nvSpPr>
        <p:spPr>
          <a:xfrm>
            <a:off x="255588" y="1628775"/>
            <a:ext cx="8675687" cy="4064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r>
              <a:rPr lang="fr-FR" sz="2000" b="1" dirty="0">
                <a:latin typeface="+mj-lt"/>
              </a:rPr>
              <a:t>Conclusion</a:t>
            </a:r>
            <a:endParaRPr lang="fr-FR" sz="2000" dirty="0">
              <a:latin typeface="+mj-lt"/>
            </a:endParaRPr>
          </a:p>
        </p:txBody>
      </p:sp>
      <p:sp>
        <p:nvSpPr>
          <p:cNvPr id="8" name="Rectangle 7"/>
          <p:cNvSpPr/>
          <p:nvPr/>
        </p:nvSpPr>
        <p:spPr>
          <a:xfrm>
            <a:off x="255588" y="4267200"/>
            <a:ext cx="8675687" cy="197008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285750" indent="-285750" eaLnBrk="1" hangingPunct="1">
              <a:buFont typeface="Wingdings" pitchFamily="2" charset="2"/>
              <a:buChar char="Ø"/>
              <a:defRPr/>
            </a:pPr>
            <a:r>
              <a:rPr lang="fr-FR" sz="2000" dirty="0">
                <a:solidFill>
                  <a:schemeClr val="tx1"/>
                </a:solidFill>
                <a:latin typeface="+mj-lt"/>
              </a:rPr>
              <a:t>Etude comparative des détournements en contexte, de l’humour en contexte</a:t>
            </a:r>
          </a:p>
          <a:p>
            <a:pPr marL="285750" indent="-285750" eaLnBrk="1" hangingPunct="1">
              <a:buFont typeface="Wingdings" pitchFamily="2" charset="2"/>
              <a:buChar char="Ø"/>
              <a:defRPr/>
            </a:pPr>
            <a:r>
              <a:rPr lang="fr-FR" sz="2000" dirty="0">
                <a:solidFill>
                  <a:schemeClr val="tx1"/>
                </a:solidFill>
                <a:latin typeface="+mj-lt"/>
              </a:rPr>
              <a:t>Développer l’analyse des conventions élémentaires (langage, jeu de rôle, espace, temps)</a:t>
            </a:r>
          </a:p>
          <a:p>
            <a:pPr marL="285750" indent="-285750" eaLnBrk="1" hangingPunct="1">
              <a:buFont typeface="Wingdings" pitchFamily="2" charset="2"/>
              <a:buChar char="Ø"/>
              <a:defRPr/>
            </a:pPr>
            <a:r>
              <a:rPr lang="fr-FR" sz="2000" dirty="0">
                <a:solidFill>
                  <a:schemeClr val="tx1"/>
                </a:solidFill>
                <a:latin typeface="+mj-lt"/>
                <a:sym typeface="Wingdings" pitchFamily="2" charset="2"/>
              </a:rPr>
              <a:t>Analyse plus précise des processus créatifs (inspiration, mise au point)</a:t>
            </a:r>
          </a:p>
          <a:p>
            <a:pPr marL="285750" indent="-285750" eaLnBrk="1" hangingPunct="1">
              <a:buFont typeface="Wingdings" pitchFamily="2" charset="2"/>
              <a:buChar char="Ø"/>
              <a:defRPr/>
            </a:pPr>
            <a:r>
              <a:rPr lang="fr-FR" sz="2000" dirty="0">
                <a:solidFill>
                  <a:schemeClr val="tx1"/>
                </a:solidFill>
                <a:sym typeface="Wingdings" pitchFamily="2" charset="2"/>
              </a:rPr>
              <a:t>Approfondir la compréhension d’une théorisation de l’esprit</a:t>
            </a:r>
          </a:p>
        </p:txBody>
      </p:sp>
      <p:sp>
        <p:nvSpPr>
          <p:cNvPr id="9" name="Rectangle 8"/>
          <p:cNvSpPr/>
          <p:nvPr/>
        </p:nvSpPr>
        <p:spPr>
          <a:xfrm>
            <a:off x="260350" y="3860800"/>
            <a:ext cx="8675688" cy="4064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r>
              <a:rPr lang="fr-FR" sz="2000" b="1" dirty="0">
                <a:latin typeface="+mj-lt"/>
              </a:rPr>
              <a:t>Perspectives</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53251" name="Titre 1"/>
          <p:cNvSpPr>
            <a:spLocks noGrp="1"/>
          </p:cNvSpPr>
          <p:nvPr>
            <p:ph type="title"/>
          </p:nvPr>
        </p:nvSpPr>
        <p:spPr>
          <a:xfrm>
            <a:off x="0" y="4508500"/>
            <a:ext cx="9144000" cy="1143000"/>
          </a:xfrm>
        </p:spPr>
        <p:txBody>
          <a:bodyPr/>
          <a:lstStyle/>
          <a:p>
            <a:pPr eaLnBrk="1" hangingPunct="1"/>
            <a:r>
              <a:rPr lang="fr-FR" smtClean="0"/>
              <a:t>Merci de votre attention</a:t>
            </a:r>
          </a:p>
        </p:txBody>
      </p:sp>
      <p:sp>
        <p:nvSpPr>
          <p:cNvPr id="53252"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814DDA3-0404-4F65-8AD0-20E94B37B8BA}" type="slidenum">
              <a:rPr lang="fr-FR" sz="1200" smtClean="0">
                <a:solidFill>
                  <a:srgbClr val="898989"/>
                </a:solidFill>
              </a:rPr>
              <a:pPr>
                <a:spcBef>
                  <a:spcPct val="0"/>
                </a:spcBef>
                <a:buFontTx/>
                <a:buNone/>
              </a:pPr>
              <a:t>37</a:t>
            </a:fld>
            <a:endParaRPr lang="fr-FR" sz="1200" smtClean="0">
              <a:solidFill>
                <a:srgbClr val="898989"/>
              </a:solidFill>
            </a:endParaRPr>
          </a:p>
        </p:txBody>
      </p:sp>
      <p:pic>
        <p:nvPicPr>
          <p:cNvPr id="53253" name="Picture 5" descr="F:\THESE\REDACTION\Chapitre 1+2+3\Photo thèse\Dét de niveau 5 -photo1 dyade25-26 MS- JL.png"/>
          <p:cNvPicPr>
            <a:picLocks noChangeAspect="1" noChangeArrowheads="1"/>
          </p:cNvPicPr>
          <p:nvPr/>
        </p:nvPicPr>
        <p:blipFill>
          <a:blip r:embed="rId2">
            <a:extLst>
              <a:ext uri="{28A0092B-C50C-407E-A947-70E740481C1C}">
                <a14:useLocalDpi xmlns:a14="http://schemas.microsoft.com/office/drawing/2010/main" val="0"/>
              </a:ext>
            </a:extLst>
          </a:blip>
          <a:srcRect r="8534"/>
          <a:stretch>
            <a:fillRect/>
          </a:stretch>
        </p:blipFill>
        <p:spPr bwMode="auto">
          <a:xfrm>
            <a:off x="0" y="0"/>
            <a:ext cx="3132138"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4" name="Picture 6" descr="F:\THESE\REDACTION\Chapitre 1+2+3\Photo thèse\Dét de niveau 1 -photo 1 dyade 3-4 ps jr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4888" y="0"/>
            <a:ext cx="3059112"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5" name="Picture 2" descr="F:\THESE\photo garçon tire la langu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32138" y="0"/>
            <a:ext cx="2952750"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0" y="0"/>
            <a:ext cx="2268538" cy="68580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13" name="Rectangle 12"/>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54276" name="Titre 1"/>
          <p:cNvSpPr>
            <a:spLocks noGrp="1"/>
          </p:cNvSpPr>
          <p:nvPr>
            <p:ph type="title"/>
          </p:nvPr>
        </p:nvSpPr>
        <p:spPr>
          <a:xfrm>
            <a:off x="2249488" y="0"/>
            <a:ext cx="6877050" cy="1143000"/>
          </a:xfrm>
        </p:spPr>
        <p:txBody>
          <a:bodyPr/>
          <a:lstStyle/>
          <a:p>
            <a:pPr eaLnBrk="1" hangingPunct="1"/>
            <a:r>
              <a:rPr lang="fr-FR" smtClean="0">
                <a:latin typeface="Helvetica 35 Thin" pitchFamily="34" charset="0"/>
              </a:rPr>
              <a:t>VD2: Co-construction</a:t>
            </a:r>
          </a:p>
        </p:txBody>
      </p:sp>
      <p:sp>
        <p:nvSpPr>
          <p:cNvPr id="54277" name="Espace réservé du numéro de diapositive 3"/>
          <p:cNvSpPr>
            <a:spLocks noGrp="1"/>
          </p:cNvSpPr>
          <p:nvPr>
            <p:ph type="sldNum" sz="quarter" idx="12"/>
          </p:nvPr>
        </p:nvSpPr>
        <p:spPr bwMode="auto">
          <a:xfrm>
            <a:off x="6588125" y="6308725"/>
            <a:ext cx="2133600"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2CDDB52-C402-4FE5-A58E-CD6C46B8D2A7}" type="slidenum">
              <a:rPr lang="fr-FR" sz="1200" smtClean="0">
                <a:solidFill>
                  <a:srgbClr val="898989"/>
                </a:solidFill>
              </a:rPr>
              <a:pPr>
                <a:spcBef>
                  <a:spcPct val="0"/>
                </a:spcBef>
                <a:buFontTx/>
                <a:buNone/>
              </a:pPr>
              <a:t>38</a:t>
            </a:fld>
            <a:endParaRPr lang="fr-FR" sz="1200" smtClean="0">
              <a:solidFill>
                <a:srgbClr val="898989"/>
              </a:solidFill>
            </a:endParaRPr>
          </a:p>
        </p:txBody>
      </p:sp>
      <p:graphicFrame>
        <p:nvGraphicFramePr>
          <p:cNvPr id="2" name="Graphique 6"/>
          <p:cNvGraphicFramePr>
            <a:graphicFrameLocks/>
          </p:cNvGraphicFramePr>
          <p:nvPr/>
        </p:nvGraphicFramePr>
        <p:xfrm>
          <a:off x="2268538" y="1484313"/>
          <a:ext cx="6665912" cy="3887787"/>
        </p:xfrm>
        <a:graphic>
          <a:graphicData uri="http://schemas.openxmlformats.org/drawingml/2006/chart">
            <c:chart xmlns:c="http://schemas.openxmlformats.org/drawingml/2006/chart" xmlns:r="http://schemas.openxmlformats.org/officeDocument/2006/relationships" r:id="rId2"/>
          </a:graphicData>
        </a:graphic>
      </p:graphicFrame>
      <p:sp>
        <p:nvSpPr>
          <p:cNvPr id="11" name="ZoneTexte 10"/>
          <p:cNvSpPr txBox="1"/>
          <p:nvPr/>
        </p:nvSpPr>
        <p:spPr>
          <a:xfrm>
            <a:off x="3924300" y="5661025"/>
            <a:ext cx="4535488" cy="862013"/>
          </a:xfrm>
          <a:prstGeom prst="rect">
            <a:avLst/>
          </a:prstGeom>
          <a:noFill/>
        </p:spPr>
        <p:txBody>
          <a:bodyPr>
            <a:spAutoFit/>
          </a:bodyPr>
          <a:lstStyle/>
          <a:p>
            <a:pPr marL="285750" indent="-285750" eaLnBrk="1" fontAlgn="auto" hangingPunct="1">
              <a:spcBef>
                <a:spcPts val="0"/>
              </a:spcBef>
              <a:spcAft>
                <a:spcPts val="0"/>
              </a:spcAft>
              <a:buFont typeface="Wingdings" pitchFamily="2" charset="2"/>
              <a:buChar char="Ø"/>
              <a:defRPr/>
            </a:pPr>
            <a:r>
              <a:rPr lang="fr-FR" b="1" dirty="0">
                <a:latin typeface="Helvetica 35 Thin" pitchFamily="34" charset="0"/>
                <a:cs typeface="+mn-cs"/>
              </a:rPr>
              <a:t>Effet de l’âge </a:t>
            </a:r>
          </a:p>
          <a:p>
            <a:pPr eaLnBrk="1" fontAlgn="auto" hangingPunct="1">
              <a:spcBef>
                <a:spcPts val="0"/>
              </a:spcBef>
              <a:spcAft>
                <a:spcPts val="0"/>
              </a:spcAft>
              <a:defRPr/>
            </a:pPr>
            <a:r>
              <a:rPr lang="fr-FR" sz="1600" dirty="0">
                <a:latin typeface="Helvetica 35 Thin" pitchFamily="34" charset="0"/>
                <a:cs typeface="+mn-cs"/>
              </a:rPr>
              <a:t>Reprise créative et évolution : entre 3 et 7 ans</a:t>
            </a:r>
          </a:p>
          <a:p>
            <a:pPr eaLnBrk="1" fontAlgn="auto" hangingPunct="1">
              <a:spcBef>
                <a:spcPts val="0"/>
              </a:spcBef>
              <a:spcAft>
                <a:spcPts val="0"/>
              </a:spcAft>
              <a:defRPr/>
            </a:pPr>
            <a:r>
              <a:rPr lang="fr-FR" sz="1600" dirty="0">
                <a:latin typeface="Helvetica 35 Thin" pitchFamily="34" charset="0"/>
                <a:cs typeface="+mn-cs"/>
              </a:rPr>
              <a:t>Transformation : entre 3, 4, 5 ans et 7 ans</a:t>
            </a:r>
            <a:endParaRPr lang="fr-FR" sz="1600" dirty="0">
              <a:solidFill>
                <a:srgbClr val="FF0000"/>
              </a:solidFill>
              <a:latin typeface="Helvetica 35 Thin" pitchFamily="34" charset="0"/>
              <a:cs typeface="+mn-cs"/>
            </a:endParaRPr>
          </a:p>
        </p:txBody>
      </p:sp>
      <p:sp>
        <p:nvSpPr>
          <p:cNvPr id="12" name="ZoneTexte 11"/>
          <p:cNvSpPr txBox="1">
            <a:spLocks noChangeArrowheads="1"/>
          </p:cNvSpPr>
          <p:nvPr/>
        </p:nvSpPr>
        <p:spPr bwMode="auto">
          <a:xfrm rot="-1102765">
            <a:off x="5281613" y="6000750"/>
            <a:ext cx="2276475" cy="461963"/>
          </a:xfrm>
          <a:prstGeom prst="rect">
            <a:avLst/>
          </a:prstGeom>
          <a:noFill/>
          <a:ln w="9525">
            <a:solidFill>
              <a:srgbClr val="33CC33"/>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2400">
                <a:solidFill>
                  <a:srgbClr val="33CC33"/>
                </a:solidFill>
              </a:rPr>
              <a:t>en partie validée</a:t>
            </a:r>
          </a:p>
        </p:txBody>
      </p:sp>
      <p:sp>
        <p:nvSpPr>
          <p:cNvPr id="19" name="ZoneTexte 18"/>
          <p:cNvSpPr txBox="1">
            <a:spLocks noChangeArrowheads="1"/>
          </p:cNvSpPr>
          <p:nvPr/>
        </p:nvSpPr>
        <p:spPr bwMode="auto">
          <a:xfrm>
            <a:off x="-26988" y="2062163"/>
            <a:ext cx="2295526" cy="584200"/>
          </a:xfrm>
          <a:prstGeom prst="rect">
            <a:avLst/>
          </a:prstGeom>
          <a:solidFill>
            <a:schemeClr val="bg1">
              <a:lumMod val="85000"/>
            </a:schemeClr>
          </a:solidFill>
          <a:ln>
            <a:no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b="1" dirty="0" smtClean="0">
                <a:solidFill>
                  <a:schemeClr val="bg1"/>
                </a:solidFill>
                <a:latin typeface="Helvetica 35 Thin" pitchFamily="34" charset="0"/>
              </a:rPr>
              <a:t>Jeu libre</a:t>
            </a:r>
          </a:p>
        </p:txBody>
      </p:sp>
      <p:sp>
        <p:nvSpPr>
          <p:cNvPr id="20" name="ZoneTexte 11"/>
          <p:cNvSpPr txBox="1">
            <a:spLocks noChangeArrowheads="1"/>
          </p:cNvSpPr>
          <p:nvPr/>
        </p:nvSpPr>
        <p:spPr bwMode="auto">
          <a:xfrm>
            <a:off x="-26988" y="2892425"/>
            <a:ext cx="2305051" cy="584200"/>
          </a:xfrm>
          <a:prstGeom prst="rect">
            <a:avLst/>
          </a:prstGeom>
          <a:solidFill>
            <a:schemeClr val="bg1">
              <a:lumMod val="85000"/>
            </a:schemeClr>
          </a:solidFill>
          <a:ln>
            <a:solidFill>
              <a:schemeClr val="bg1">
                <a:lumMod val="85000"/>
              </a:schemeClr>
            </a:solidFill>
          </a:ln>
        </p:spPr>
        <p:txBody>
          <a:bodyPr anchor="ct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lgn="ctr" eaLnBrk="1" hangingPunct="1">
              <a:defRPr/>
            </a:pPr>
            <a:r>
              <a:rPr lang="fr-FR" sz="3200" b="1" dirty="0" smtClean="0">
                <a:solidFill>
                  <a:schemeClr val="bg1"/>
                </a:solidFill>
                <a:latin typeface="Helvetica 35 Thin" pitchFamily="34" charset="0"/>
              </a:rPr>
              <a:t>Jeu humour</a:t>
            </a:r>
          </a:p>
        </p:txBody>
      </p:sp>
      <p:sp>
        <p:nvSpPr>
          <p:cNvPr id="54283" name="ZoneTexte 12"/>
          <p:cNvSpPr txBox="1">
            <a:spLocks noChangeArrowheads="1"/>
          </p:cNvSpPr>
          <p:nvPr/>
        </p:nvSpPr>
        <p:spPr bwMode="auto">
          <a:xfrm>
            <a:off x="-26988" y="3754438"/>
            <a:ext cx="2305051" cy="585787"/>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fr-FR" b="1">
                <a:solidFill>
                  <a:schemeClr val="bg1"/>
                </a:solidFill>
                <a:latin typeface="Helvetica 35 Thin" pitchFamily="34" charset="0"/>
              </a:rPr>
              <a:t>Jeu repas</a:t>
            </a:r>
          </a:p>
        </p:txBody>
      </p:sp>
      <p:sp>
        <p:nvSpPr>
          <p:cNvPr id="54284" name="Zone de texte 3"/>
          <p:cNvSpPr txBox="1">
            <a:spLocks noChangeArrowheads="1"/>
          </p:cNvSpPr>
          <p:nvPr/>
        </p:nvSpPr>
        <p:spPr bwMode="auto">
          <a:xfrm>
            <a:off x="8035925" y="1300163"/>
            <a:ext cx="1079500" cy="423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400"/>
              <a:t>* : p &lt; .05</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1113" y="2492375"/>
            <a:ext cx="4249737" cy="1143000"/>
          </a:xfrm>
        </p:spPr>
        <p:txBody>
          <a:bodyPr rtlCol="0">
            <a:normAutofit fontScale="90000"/>
          </a:bodyPr>
          <a:lstStyle/>
          <a:p>
            <a:pPr eaLnBrk="1" fontAlgn="auto" hangingPunct="1">
              <a:spcAft>
                <a:spcPts val="0"/>
              </a:spcAft>
              <a:defRPr/>
            </a:pPr>
            <a:r>
              <a:rPr lang="fr-FR" dirty="0" smtClean="0">
                <a:latin typeface="Helvetica 35 Thin" pitchFamily="34" charset="0"/>
              </a:rPr>
              <a:t>3. Hypothèses générales</a:t>
            </a:r>
            <a:endParaRPr lang="fr-FR" dirty="0">
              <a:latin typeface="Helvetica 35 Thin" pitchFamily="34" charset="0"/>
            </a:endParaRPr>
          </a:p>
        </p:txBody>
      </p:sp>
      <p:sp>
        <p:nvSpPr>
          <p:cNvPr id="55299"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E88C0480-E9E7-4E75-8ACE-14FF35585C37}" type="slidenum">
              <a:rPr lang="fr-FR" sz="1200" smtClean="0">
                <a:solidFill>
                  <a:srgbClr val="898989"/>
                </a:solidFill>
              </a:rPr>
              <a:pPr>
                <a:spcBef>
                  <a:spcPct val="0"/>
                </a:spcBef>
                <a:buFontTx/>
                <a:buNone/>
              </a:pPr>
              <a:t>39</a:t>
            </a:fld>
            <a:endParaRPr lang="fr-FR" sz="1200" smtClean="0">
              <a:solidFill>
                <a:srgbClr val="898989"/>
              </a:solidFill>
            </a:endParaRPr>
          </a:p>
        </p:txBody>
      </p:sp>
      <p:pic>
        <p:nvPicPr>
          <p:cNvPr id="55300" name="Picture 6" descr="F:\THESE\REDACTION\Chapitre 1+2+3\Photo thèse\Fille dyade 31-32 - GS - J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3050" y="0"/>
            <a:ext cx="5059363"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re 1"/>
          <p:cNvSpPr>
            <a:spLocks noGrp="1"/>
          </p:cNvSpPr>
          <p:nvPr>
            <p:ph type="title"/>
          </p:nvPr>
        </p:nvSpPr>
        <p:spPr>
          <a:xfrm>
            <a:off x="730250" y="171450"/>
            <a:ext cx="8229600" cy="1143000"/>
          </a:xfrm>
        </p:spPr>
        <p:txBody>
          <a:bodyPr/>
          <a:lstStyle/>
          <a:p>
            <a:pPr eaLnBrk="1" hangingPunct="1"/>
            <a:r>
              <a:rPr lang="fr-FR" smtClean="0">
                <a:solidFill>
                  <a:schemeClr val="bg1"/>
                </a:solidFill>
                <a:latin typeface="Helvetica 35 Thin" pitchFamily="34" charset="0"/>
              </a:rPr>
              <a:t>Dé</a:t>
            </a:r>
          </a:p>
        </p:txBody>
      </p:sp>
      <p:sp>
        <p:nvSpPr>
          <p:cNvPr id="8195"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1AEAB291-F354-4961-B3EF-5DF1E83DDBDB}" type="slidenum">
              <a:rPr lang="fr-FR" sz="1200" smtClean="0">
                <a:solidFill>
                  <a:srgbClr val="898989"/>
                </a:solidFill>
              </a:rPr>
              <a:pPr>
                <a:spcBef>
                  <a:spcPct val="0"/>
                </a:spcBef>
                <a:buFontTx/>
                <a:buNone/>
              </a:pPr>
              <a:t>4</a:t>
            </a:fld>
            <a:endParaRPr lang="fr-FR" sz="1200" smtClean="0">
              <a:solidFill>
                <a:srgbClr val="898989"/>
              </a:solidFill>
            </a:endParaRPr>
          </a:p>
        </p:txBody>
      </p:sp>
      <p:sp>
        <p:nvSpPr>
          <p:cNvPr id="17" name="Rectangle 16"/>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fr-FR" sz="4400" dirty="0" smtClean="0">
                <a:solidFill>
                  <a:schemeClr val="tx1"/>
                </a:solidFill>
                <a:latin typeface="+mj-lt"/>
              </a:rPr>
              <a:t>Détourner </a:t>
            </a:r>
            <a:r>
              <a:rPr lang="fr-FR" sz="4400" dirty="0" smtClean="0">
                <a:solidFill>
                  <a:schemeClr val="tx1"/>
                </a:solidFill>
                <a:latin typeface="+mj-lt"/>
              </a:rPr>
              <a:t>des </a:t>
            </a:r>
            <a:r>
              <a:rPr lang="fr-FR" sz="4400" dirty="0" smtClean="0">
                <a:solidFill>
                  <a:schemeClr val="tx1"/>
                </a:solidFill>
                <a:latin typeface="+mj-lt"/>
              </a:rPr>
              <a:t>usages d’objets avec autrui</a:t>
            </a:r>
            <a:endParaRPr lang="fr-FR" sz="4400" dirty="0">
              <a:solidFill>
                <a:schemeClr val="tx1"/>
              </a:solidFill>
              <a:latin typeface="+mj-lt"/>
            </a:endParaRPr>
          </a:p>
        </p:txBody>
      </p:sp>
      <p:sp>
        <p:nvSpPr>
          <p:cNvPr id="19" name="Rectangle 18"/>
          <p:cNvSpPr/>
          <p:nvPr/>
        </p:nvSpPr>
        <p:spPr>
          <a:xfrm>
            <a:off x="395536" y="1724024"/>
            <a:ext cx="3960440" cy="1272927"/>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342900" indent="-342900" eaLnBrk="1" fontAlgn="auto" hangingPunct="1">
              <a:spcAft>
                <a:spcPts val="0"/>
              </a:spcAft>
              <a:buFont typeface="Wingdings" panose="05000000000000000000" pitchFamily="2" charset="2"/>
              <a:buChar char="Ø"/>
              <a:defRPr/>
            </a:pPr>
            <a:r>
              <a:rPr lang="fr-FR" sz="2000" dirty="0">
                <a:solidFill>
                  <a:schemeClr val="tx1"/>
                </a:solidFill>
                <a:latin typeface="+mj-lt"/>
              </a:rPr>
              <a:t>Détourner l’usage d’un objet (</a:t>
            </a:r>
            <a:r>
              <a:rPr lang="fr-FR" sz="2000" dirty="0" err="1">
                <a:solidFill>
                  <a:schemeClr val="tx1"/>
                </a:solidFill>
                <a:latin typeface="+mj-lt"/>
              </a:rPr>
              <a:t>Tomasello</a:t>
            </a:r>
            <a:r>
              <a:rPr lang="fr-FR" sz="2000" dirty="0">
                <a:solidFill>
                  <a:schemeClr val="tx1"/>
                </a:solidFill>
                <a:latin typeface="+mj-lt"/>
              </a:rPr>
              <a:t>, </a:t>
            </a:r>
            <a:r>
              <a:rPr lang="fr-FR" sz="2000" dirty="0" err="1">
                <a:solidFill>
                  <a:schemeClr val="tx1"/>
                </a:solidFill>
                <a:latin typeface="+mj-lt"/>
              </a:rPr>
              <a:t>Stiano</a:t>
            </a:r>
            <a:r>
              <a:rPr lang="fr-FR" sz="2000" dirty="0">
                <a:solidFill>
                  <a:schemeClr val="tx1"/>
                </a:solidFill>
                <a:latin typeface="+mj-lt"/>
              </a:rPr>
              <a:t> &amp; </a:t>
            </a:r>
            <a:r>
              <a:rPr lang="fr-FR" sz="2000" dirty="0" err="1">
                <a:solidFill>
                  <a:schemeClr val="tx1"/>
                </a:solidFill>
                <a:latin typeface="+mj-lt"/>
              </a:rPr>
              <a:t>Rochat</a:t>
            </a:r>
            <a:r>
              <a:rPr lang="fr-FR" sz="2000" dirty="0">
                <a:solidFill>
                  <a:schemeClr val="tx1"/>
                </a:solidFill>
                <a:latin typeface="+mj-lt"/>
              </a:rPr>
              <a:t>, 1999</a:t>
            </a:r>
            <a:r>
              <a:rPr lang="fr-FR" sz="2000" dirty="0" smtClean="0">
                <a:solidFill>
                  <a:schemeClr val="tx1"/>
                </a:solidFill>
                <a:latin typeface="+mj-lt"/>
              </a:rPr>
              <a:t>): comprendre la dimension intentionnelle de l’objet</a:t>
            </a:r>
            <a:endParaRPr lang="fr-FR" sz="2000" dirty="0">
              <a:solidFill>
                <a:schemeClr val="tx1"/>
              </a:solidFill>
              <a:latin typeface="+mj-lt"/>
            </a:endParaRPr>
          </a:p>
        </p:txBody>
      </p:sp>
      <p:graphicFrame>
        <p:nvGraphicFramePr>
          <p:cNvPr id="3" name="Diagramme 2"/>
          <p:cNvGraphicFramePr/>
          <p:nvPr>
            <p:extLst>
              <p:ext uri="{D42A27DB-BD31-4B8C-83A1-F6EECF244321}">
                <p14:modId xmlns:p14="http://schemas.microsoft.com/office/powerpoint/2010/main" val="4157140086"/>
              </p:ext>
            </p:extLst>
          </p:nvPr>
        </p:nvGraphicFramePr>
        <p:xfrm>
          <a:off x="1115616" y="3212976"/>
          <a:ext cx="2542381" cy="26193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Rectangle 9"/>
          <p:cNvSpPr/>
          <p:nvPr/>
        </p:nvSpPr>
        <p:spPr>
          <a:xfrm>
            <a:off x="4752938" y="1690136"/>
            <a:ext cx="3600524" cy="1274541"/>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342900" indent="-342900" eaLnBrk="1" fontAlgn="auto" hangingPunct="1">
              <a:spcAft>
                <a:spcPts val="0"/>
              </a:spcAft>
              <a:buFont typeface="Wingdings" panose="05000000000000000000" pitchFamily="2" charset="2"/>
              <a:buChar char="Ø"/>
              <a:defRPr/>
            </a:pPr>
            <a:r>
              <a:rPr lang="fr-FR" sz="2000" dirty="0" smtClean="0">
                <a:solidFill>
                  <a:schemeClr val="tx1"/>
                </a:solidFill>
                <a:latin typeface="+mj-lt"/>
              </a:rPr>
              <a:t>Partager des règles et créer des conventions avec autrui (Rakoczy, 2006) : comprendre les intentions d’autrui</a:t>
            </a:r>
            <a:endParaRPr lang="fr-FR" sz="2000" dirty="0">
              <a:solidFill>
                <a:schemeClr val="tx1"/>
              </a:solidFill>
              <a:latin typeface="+mj-lt"/>
            </a:endParaRPr>
          </a:p>
        </p:txBody>
      </p:sp>
      <p:sp>
        <p:nvSpPr>
          <p:cNvPr id="6" name="Flèche vers le bas 5"/>
          <p:cNvSpPr/>
          <p:nvPr/>
        </p:nvSpPr>
        <p:spPr>
          <a:xfrm>
            <a:off x="971600" y="3284984"/>
            <a:ext cx="484632" cy="2592288"/>
          </a:xfrm>
          <a:prstGeom prst="down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7" name="ZoneTexte 6"/>
          <p:cNvSpPr txBox="1"/>
          <p:nvPr/>
        </p:nvSpPr>
        <p:spPr>
          <a:xfrm>
            <a:off x="349817" y="4725144"/>
            <a:ext cx="1197847" cy="369332"/>
          </a:xfrm>
          <a:prstGeom prst="rect">
            <a:avLst/>
          </a:prstGeom>
          <a:noFill/>
        </p:spPr>
        <p:txBody>
          <a:bodyPr wrap="square" rtlCol="0">
            <a:spAutoFit/>
          </a:bodyPr>
          <a:lstStyle/>
          <a:p>
            <a:r>
              <a:rPr lang="fr-FR" dirty="0" smtClean="0"/>
              <a:t>24 mois</a:t>
            </a:r>
            <a:endParaRPr lang="fr-FR" dirty="0"/>
          </a:p>
        </p:txBody>
      </p:sp>
      <p:sp>
        <p:nvSpPr>
          <p:cNvPr id="13" name="ZoneTexte 12"/>
          <p:cNvSpPr txBox="1"/>
          <p:nvPr/>
        </p:nvSpPr>
        <p:spPr>
          <a:xfrm>
            <a:off x="349816" y="3942348"/>
            <a:ext cx="1197847" cy="369332"/>
          </a:xfrm>
          <a:prstGeom prst="rect">
            <a:avLst/>
          </a:prstGeom>
          <a:noFill/>
        </p:spPr>
        <p:txBody>
          <a:bodyPr wrap="square" rtlCol="0">
            <a:spAutoFit/>
          </a:bodyPr>
          <a:lstStyle/>
          <a:p>
            <a:r>
              <a:rPr lang="fr-FR" dirty="0" smtClean="0"/>
              <a:t>12 mois</a:t>
            </a:r>
            <a:endParaRPr lang="fr-FR" dirty="0"/>
          </a:p>
        </p:txBody>
      </p:sp>
      <p:sp>
        <p:nvSpPr>
          <p:cNvPr id="8" name="ZoneTexte 7"/>
          <p:cNvSpPr txBox="1"/>
          <p:nvPr/>
        </p:nvSpPr>
        <p:spPr>
          <a:xfrm>
            <a:off x="4761290" y="3203684"/>
            <a:ext cx="3464795" cy="2308324"/>
          </a:xfrm>
          <a:prstGeom prst="rect">
            <a:avLst/>
          </a:prstGeom>
          <a:noFill/>
        </p:spPr>
        <p:txBody>
          <a:bodyPr wrap="square" rtlCol="0">
            <a:spAutoFit/>
          </a:bodyPr>
          <a:lstStyle/>
          <a:p>
            <a:pPr marL="285750" indent="-285750">
              <a:buFont typeface="Wingdings" panose="05000000000000000000" pitchFamily="2" charset="2"/>
              <a:buChar char="Ø"/>
            </a:pPr>
            <a:r>
              <a:rPr lang="fr-FR" dirty="0" smtClean="0"/>
              <a:t>L’enfant comprend les intentions d’autrui dès l’âge de 24 </a:t>
            </a:r>
            <a:r>
              <a:rPr lang="fr-FR" dirty="0" smtClean="0"/>
              <a:t>mois</a:t>
            </a:r>
          </a:p>
          <a:p>
            <a:endParaRPr lang="fr-FR" dirty="0" smtClean="0"/>
          </a:p>
          <a:p>
            <a:pPr marL="285750" indent="-285750">
              <a:buFont typeface="Wingdings" panose="05000000000000000000" pitchFamily="2" charset="2"/>
              <a:buChar char="Ø"/>
            </a:pPr>
            <a:r>
              <a:rPr lang="fr-FR" dirty="0" smtClean="0"/>
              <a:t>Jeux de faire-semblant : 1iers </a:t>
            </a:r>
            <a:r>
              <a:rPr lang="fr-FR" dirty="0" smtClean="0"/>
              <a:t>espaces </a:t>
            </a:r>
            <a:r>
              <a:rPr lang="fr-FR" dirty="0" smtClean="0"/>
              <a:t>de création de conventions sociales</a:t>
            </a:r>
          </a:p>
          <a:p>
            <a:endParaRPr lang="fr-FR"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re 1"/>
          <p:cNvSpPr>
            <a:spLocks noGrp="1"/>
          </p:cNvSpPr>
          <p:nvPr>
            <p:ph type="title"/>
          </p:nvPr>
        </p:nvSpPr>
        <p:spPr>
          <a:xfrm>
            <a:off x="0" y="2279650"/>
            <a:ext cx="4284663" cy="1143000"/>
          </a:xfrm>
        </p:spPr>
        <p:txBody>
          <a:bodyPr/>
          <a:lstStyle/>
          <a:p>
            <a:pPr eaLnBrk="1" hangingPunct="1"/>
            <a:r>
              <a:rPr lang="fr-FR" smtClean="0"/>
              <a:t>3. Méthodologie</a:t>
            </a:r>
          </a:p>
        </p:txBody>
      </p:sp>
      <p:sp>
        <p:nvSpPr>
          <p:cNvPr id="56323"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E6D5450-165B-4AE4-8ED1-FDE7277DEC25}" type="slidenum">
              <a:rPr lang="fr-FR" sz="1200" smtClean="0">
                <a:solidFill>
                  <a:srgbClr val="898989"/>
                </a:solidFill>
              </a:rPr>
              <a:pPr>
                <a:spcBef>
                  <a:spcPct val="0"/>
                </a:spcBef>
                <a:buFontTx/>
                <a:buNone/>
              </a:pPr>
              <a:t>40</a:t>
            </a:fld>
            <a:endParaRPr lang="fr-FR" sz="1200" smtClean="0">
              <a:solidFill>
                <a:srgbClr val="898989"/>
              </a:solidFill>
            </a:endParaRPr>
          </a:p>
        </p:txBody>
      </p:sp>
      <p:pic>
        <p:nvPicPr>
          <p:cNvPr id="56324" name="Picture 5" descr="F:\THESE\REDACTION\Chapitre 1+2+3\Photo thèse\Dyade 1-2-GS-JL elles téléphonen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84663" y="-19050"/>
            <a:ext cx="4841875" cy="687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à coins arrondis 1"/>
          <p:cNvSpPr/>
          <p:nvPr/>
        </p:nvSpPr>
        <p:spPr>
          <a:xfrm>
            <a:off x="735013" y="2133600"/>
            <a:ext cx="7632700" cy="3825875"/>
          </a:xfrm>
          <a:prstGeom prst="roundRect">
            <a:avLst>
              <a:gd name="adj" fmla="val 0"/>
            </a:avLst>
          </a:prstGeom>
          <a:solidFill>
            <a:schemeClr val="accent6">
              <a:alpha val="21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eaLnBrk="1" hangingPunct="1">
              <a:defRPr/>
            </a:pPr>
            <a:r>
              <a:rPr lang="fr-FR" dirty="0">
                <a:latin typeface="+mj-lt"/>
              </a:rPr>
              <a:t>c</a:t>
            </a:r>
          </a:p>
        </p:txBody>
      </p:sp>
      <p:sp>
        <p:nvSpPr>
          <p:cNvPr id="6" name="Rectangle 5"/>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latin typeface="+mj-lt"/>
            </a:endParaRPr>
          </a:p>
        </p:txBody>
      </p:sp>
      <p:sp>
        <p:nvSpPr>
          <p:cNvPr id="57348" name="Titre 1"/>
          <p:cNvSpPr>
            <a:spLocks noGrp="1"/>
          </p:cNvSpPr>
          <p:nvPr>
            <p:ph type="title"/>
          </p:nvPr>
        </p:nvSpPr>
        <p:spPr/>
        <p:txBody>
          <a:bodyPr/>
          <a:lstStyle/>
          <a:p>
            <a:pPr eaLnBrk="1" hangingPunct="1"/>
            <a:r>
              <a:rPr lang="fr-FR" smtClean="0"/>
              <a:t>Discussion générale </a:t>
            </a:r>
          </a:p>
        </p:txBody>
      </p:sp>
      <p:sp>
        <p:nvSpPr>
          <p:cNvPr id="34821" name="Espace réservé du contenu 2"/>
          <p:cNvSpPr>
            <a:spLocks noGrp="1"/>
          </p:cNvSpPr>
          <p:nvPr>
            <p:ph idx="1"/>
          </p:nvPr>
        </p:nvSpPr>
        <p:spPr>
          <a:xfrm>
            <a:off x="457200" y="1600200"/>
            <a:ext cx="8229600" cy="749300"/>
          </a:xfrm>
        </p:spPr>
        <p:txBody>
          <a:bodyPr/>
          <a:lstStyle/>
          <a:p>
            <a:pPr eaLnBrk="1" hangingPunct="1">
              <a:buFont typeface="Wingdings" pitchFamily="2" charset="2"/>
              <a:buChar char="Ø"/>
              <a:defRPr/>
            </a:pPr>
            <a:r>
              <a:rPr lang="fr-FR" sz="2000" dirty="0" smtClean="0">
                <a:latin typeface="+mj-lt"/>
              </a:rPr>
              <a:t>À partir des niveaux de conventions sémiotiques de </a:t>
            </a:r>
            <a:r>
              <a:rPr lang="fr-FR" sz="2000" dirty="0" err="1" smtClean="0">
                <a:latin typeface="+mj-lt"/>
              </a:rPr>
              <a:t>Braswell</a:t>
            </a:r>
            <a:r>
              <a:rPr lang="fr-FR" sz="2000" dirty="0" smtClean="0">
                <a:latin typeface="+mj-lt"/>
              </a:rPr>
              <a:t> (2006)</a:t>
            </a:r>
          </a:p>
          <a:p>
            <a:pPr eaLnBrk="1" hangingPunct="1">
              <a:buFont typeface="Arial" charset="0"/>
              <a:buChar char="•"/>
              <a:defRPr/>
            </a:pPr>
            <a:endParaRPr lang="fr-FR" sz="2000" dirty="0" smtClean="0">
              <a:latin typeface="+mj-lt"/>
            </a:endParaRPr>
          </a:p>
        </p:txBody>
      </p:sp>
      <p:sp>
        <p:nvSpPr>
          <p:cNvPr id="57350" name="Espace réservé du numéro de diapositive 3"/>
          <p:cNvSpPr>
            <a:spLocks noGrp="1"/>
          </p:cNvSpPr>
          <p:nvPr>
            <p:ph type="sldNum" sz="quarter" idx="12"/>
          </p:nvPr>
        </p:nvSpPr>
        <p:spPr bwMode="auto">
          <a:xfrm>
            <a:off x="6565900" y="6308725"/>
            <a:ext cx="2133600"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621C5A83-B190-4061-B3F7-657E381ECF89}" type="slidenum">
              <a:rPr lang="fr-FR" sz="1200" smtClean="0">
                <a:solidFill>
                  <a:srgbClr val="898989"/>
                </a:solidFill>
              </a:rPr>
              <a:pPr>
                <a:spcBef>
                  <a:spcPct val="0"/>
                </a:spcBef>
                <a:buFontTx/>
                <a:buNone/>
              </a:pPr>
              <a:t>41</a:t>
            </a:fld>
            <a:endParaRPr lang="fr-FR" sz="1200" smtClean="0">
              <a:solidFill>
                <a:srgbClr val="898989"/>
              </a:solidFill>
            </a:endParaRPr>
          </a:p>
        </p:txBody>
      </p:sp>
      <p:sp>
        <p:nvSpPr>
          <p:cNvPr id="14" name="Rectangle 13"/>
          <p:cNvSpPr/>
          <p:nvPr/>
        </p:nvSpPr>
        <p:spPr>
          <a:xfrm>
            <a:off x="755650" y="2135188"/>
            <a:ext cx="7632700" cy="44132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r>
              <a:rPr lang="fr-FR" sz="2000" b="1" dirty="0">
                <a:latin typeface="+mj-lt"/>
              </a:rPr>
              <a:t>Complexité</a:t>
            </a:r>
            <a:r>
              <a:rPr lang="fr-FR" sz="2000" dirty="0">
                <a:latin typeface="+mj-lt"/>
              </a:rPr>
              <a:t> des usages détournés en situation de jeu </a:t>
            </a:r>
          </a:p>
        </p:txBody>
      </p:sp>
      <p:grpSp>
        <p:nvGrpSpPr>
          <p:cNvPr id="33800" name="Groupe 43"/>
          <p:cNvGrpSpPr>
            <a:grpSpLocks/>
          </p:cNvGrpSpPr>
          <p:nvPr/>
        </p:nvGrpSpPr>
        <p:grpSpPr bwMode="auto">
          <a:xfrm>
            <a:off x="1152525" y="3776663"/>
            <a:ext cx="1906588" cy="1598612"/>
            <a:chOff x="1691680" y="3959159"/>
            <a:chExt cx="1035100" cy="948101"/>
          </a:xfrm>
        </p:grpSpPr>
        <p:sp>
          <p:nvSpPr>
            <p:cNvPr id="3" name="Triangle isocèle 34833"/>
            <p:cNvSpPr/>
            <p:nvPr/>
          </p:nvSpPr>
          <p:spPr>
            <a:xfrm>
              <a:off x="1691680" y="3959159"/>
              <a:ext cx="1035100" cy="938686"/>
            </a:xfrm>
            <a:prstGeom prst="triangle">
              <a:avLst/>
            </a:prstGeom>
            <a:solidFill>
              <a:schemeClr val="accent6">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grpSp>
          <p:nvGrpSpPr>
            <p:cNvPr id="57378" name="Groupe 34817"/>
            <p:cNvGrpSpPr>
              <a:grpSpLocks/>
            </p:cNvGrpSpPr>
            <p:nvPr/>
          </p:nvGrpSpPr>
          <p:grpSpPr bwMode="auto">
            <a:xfrm>
              <a:off x="1691680" y="3968188"/>
              <a:ext cx="1035100" cy="939072"/>
              <a:chOff x="1907704" y="3863897"/>
              <a:chExt cx="1035100" cy="939072"/>
            </a:xfrm>
          </p:grpSpPr>
          <p:cxnSp>
            <p:nvCxnSpPr>
              <p:cNvPr id="5" name="Connecteur droit 4"/>
              <p:cNvCxnSpPr/>
              <p:nvPr/>
            </p:nvCxnSpPr>
            <p:spPr>
              <a:xfrm>
                <a:off x="2411895" y="3864283"/>
                <a:ext cx="0" cy="605391"/>
              </a:xfrm>
              <a:prstGeom prst="line">
                <a:avLst/>
              </a:prstGeom>
            </p:spPr>
            <p:style>
              <a:lnRef idx="3">
                <a:schemeClr val="accent6"/>
              </a:lnRef>
              <a:fillRef idx="0">
                <a:schemeClr val="accent6"/>
              </a:fillRef>
              <a:effectRef idx="2">
                <a:schemeClr val="accent6"/>
              </a:effectRef>
              <a:fontRef idx="minor">
                <a:schemeClr val="tx1"/>
              </a:fontRef>
            </p:style>
          </p:cxnSp>
          <p:cxnSp>
            <p:nvCxnSpPr>
              <p:cNvPr id="16" name="Connecteur droit 15"/>
              <p:cNvCxnSpPr/>
              <p:nvPr/>
            </p:nvCxnSpPr>
            <p:spPr>
              <a:xfrm flipH="1">
                <a:off x="1907704" y="4469674"/>
                <a:ext cx="504191" cy="322938"/>
              </a:xfrm>
              <a:prstGeom prst="line">
                <a:avLst/>
              </a:prstGeom>
            </p:spPr>
            <p:style>
              <a:lnRef idx="3">
                <a:schemeClr val="accent6"/>
              </a:lnRef>
              <a:fillRef idx="0">
                <a:schemeClr val="accent6"/>
              </a:fillRef>
              <a:effectRef idx="2">
                <a:schemeClr val="accent6"/>
              </a:effectRef>
              <a:fontRef idx="minor">
                <a:schemeClr val="tx1"/>
              </a:fontRef>
            </p:style>
          </p:cxnSp>
          <p:cxnSp>
            <p:nvCxnSpPr>
              <p:cNvPr id="17" name="Connecteur droit 16"/>
              <p:cNvCxnSpPr/>
              <p:nvPr/>
            </p:nvCxnSpPr>
            <p:spPr>
              <a:xfrm>
                <a:off x="2411895" y="4469674"/>
                <a:ext cx="530909" cy="333295"/>
              </a:xfrm>
              <a:prstGeom prst="line">
                <a:avLst/>
              </a:prstGeom>
            </p:spPr>
            <p:style>
              <a:lnRef idx="3">
                <a:schemeClr val="accent6"/>
              </a:lnRef>
              <a:fillRef idx="0">
                <a:schemeClr val="accent6"/>
              </a:fillRef>
              <a:effectRef idx="2">
                <a:schemeClr val="accent6"/>
              </a:effectRef>
              <a:fontRef idx="minor">
                <a:schemeClr val="tx1"/>
              </a:fontRef>
            </p:style>
          </p:cxnSp>
        </p:grpSp>
      </p:grpSp>
      <p:grpSp>
        <p:nvGrpSpPr>
          <p:cNvPr id="57353" name="Groupe 41"/>
          <p:cNvGrpSpPr>
            <a:grpSpLocks/>
          </p:cNvGrpSpPr>
          <p:nvPr/>
        </p:nvGrpSpPr>
        <p:grpSpPr bwMode="auto">
          <a:xfrm>
            <a:off x="3965575" y="3465513"/>
            <a:ext cx="1470025" cy="1909762"/>
            <a:chOff x="3967163" y="3717030"/>
            <a:chExt cx="738187" cy="1052976"/>
          </a:xfrm>
        </p:grpSpPr>
        <p:sp>
          <p:nvSpPr>
            <p:cNvPr id="86" name="Triangle isocèle 85"/>
            <p:cNvSpPr/>
            <p:nvPr/>
          </p:nvSpPr>
          <p:spPr>
            <a:xfrm>
              <a:off x="3967163" y="3717030"/>
              <a:ext cx="738187" cy="1052976"/>
            </a:xfrm>
            <a:prstGeom prst="triangle">
              <a:avLst>
                <a:gd name="adj" fmla="val 49264"/>
              </a:avLst>
            </a:prstGeom>
            <a:solidFill>
              <a:srgbClr val="0070C0">
                <a:alpha val="3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grpSp>
          <p:nvGrpSpPr>
            <p:cNvPr id="57373" name="Groupe 63"/>
            <p:cNvGrpSpPr>
              <a:grpSpLocks/>
            </p:cNvGrpSpPr>
            <p:nvPr/>
          </p:nvGrpSpPr>
          <p:grpSpPr bwMode="auto">
            <a:xfrm>
              <a:off x="3967163" y="3717030"/>
              <a:ext cx="738187" cy="1047849"/>
              <a:chOff x="2042590" y="3705113"/>
              <a:chExt cx="738187" cy="1003989"/>
            </a:xfrm>
          </p:grpSpPr>
          <p:cxnSp>
            <p:nvCxnSpPr>
              <p:cNvPr id="65" name="Connecteur droit 64"/>
              <p:cNvCxnSpPr/>
              <p:nvPr/>
            </p:nvCxnSpPr>
            <p:spPr>
              <a:xfrm>
                <a:off x="2411684" y="3705113"/>
                <a:ext cx="0" cy="764014"/>
              </a:xfrm>
              <a:prstGeom prst="line">
                <a:avLst/>
              </a:prstGeom>
            </p:spPr>
            <p:style>
              <a:lnRef idx="3">
                <a:schemeClr val="accent5"/>
              </a:lnRef>
              <a:fillRef idx="0">
                <a:schemeClr val="accent5"/>
              </a:fillRef>
              <a:effectRef idx="2">
                <a:schemeClr val="accent5"/>
              </a:effectRef>
              <a:fontRef idx="minor">
                <a:schemeClr val="tx1"/>
              </a:fontRef>
            </p:style>
          </p:cxnSp>
          <p:cxnSp>
            <p:nvCxnSpPr>
              <p:cNvPr id="66" name="Connecteur droit 65"/>
              <p:cNvCxnSpPr/>
              <p:nvPr/>
            </p:nvCxnSpPr>
            <p:spPr>
              <a:xfrm flipH="1">
                <a:off x="2042590" y="4469127"/>
                <a:ext cx="369094" cy="237340"/>
              </a:xfrm>
              <a:prstGeom prst="line">
                <a:avLst/>
              </a:prstGeom>
            </p:spPr>
            <p:style>
              <a:lnRef idx="3">
                <a:schemeClr val="accent5"/>
              </a:lnRef>
              <a:fillRef idx="0">
                <a:schemeClr val="accent5"/>
              </a:fillRef>
              <a:effectRef idx="2">
                <a:schemeClr val="accent5"/>
              </a:effectRef>
              <a:fontRef idx="minor">
                <a:schemeClr val="tx1"/>
              </a:fontRef>
            </p:style>
          </p:cxnSp>
          <p:cxnSp>
            <p:nvCxnSpPr>
              <p:cNvPr id="67" name="Connecteur droit 66"/>
              <p:cNvCxnSpPr/>
              <p:nvPr/>
            </p:nvCxnSpPr>
            <p:spPr>
              <a:xfrm>
                <a:off x="2411684" y="4469127"/>
                <a:ext cx="369093" cy="239855"/>
              </a:xfrm>
              <a:prstGeom prst="line">
                <a:avLst/>
              </a:prstGeom>
            </p:spPr>
            <p:style>
              <a:lnRef idx="3">
                <a:schemeClr val="accent5"/>
              </a:lnRef>
              <a:fillRef idx="0">
                <a:schemeClr val="accent5"/>
              </a:fillRef>
              <a:effectRef idx="2">
                <a:schemeClr val="accent5"/>
              </a:effectRef>
              <a:fontRef idx="minor">
                <a:schemeClr val="tx1"/>
              </a:fontRef>
            </p:style>
          </p:cxnSp>
        </p:grpSp>
      </p:grpSp>
      <p:grpSp>
        <p:nvGrpSpPr>
          <p:cNvPr id="57354" name="Groupe 42"/>
          <p:cNvGrpSpPr>
            <a:grpSpLocks/>
          </p:cNvGrpSpPr>
          <p:nvPr/>
        </p:nvGrpSpPr>
        <p:grpSpPr bwMode="auto">
          <a:xfrm>
            <a:off x="6561138" y="3178175"/>
            <a:ext cx="1035050" cy="2197100"/>
            <a:chOff x="6300192" y="3789039"/>
            <a:chExt cx="540234" cy="1109192"/>
          </a:xfrm>
        </p:grpSpPr>
        <p:sp>
          <p:nvSpPr>
            <p:cNvPr id="87" name="Triangle isocèle 86"/>
            <p:cNvSpPr/>
            <p:nvPr/>
          </p:nvSpPr>
          <p:spPr>
            <a:xfrm>
              <a:off x="6300192" y="3789039"/>
              <a:ext cx="540234" cy="1109192"/>
            </a:xfrm>
            <a:prstGeom prst="triangle">
              <a:avLst>
                <a:gd name="adj" fmla="val 49264"/>
              </a:avLst>
            </a:prstGeom>
            <a:solidFill>
              <a:srgbClr val="C00000">
                <a:alpha val="3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grpSp>
          <p:nvGrpSpPr>
            <p:cNvPr id="57368" name="Groupe 70"/>
            <p:cNvGrpSpPr>
              <a:grpSpLocks/>
            </p:cNvGrpSpPr>
            <p:nvPr/>
          </p:nvGrpSpPr>
          <p:grpSpPr bwMode="auto">
            <a:xfrm>
              <a:off x="6300192" y="3789040"/>
              <a:ext cx="533400" cy="1109191"/>
              <a:chOff x="2149324" y="3532787"/>
              <a:chExt cx="533400" cy="1109191"/>
            </a:xfrm>
          </p:grpSpPr>
          <p:cxnSp>
            <p:nvCxnSpPr>
              <p:cNvPr id="72" name="Connecteur droit 71"/>
              <p:cNvCxnSpPr/>
              <p:nvPr/>
            </p:nvCxnSpPr>
            <p:spPr>
              <a:xfrm flipH="1">
                <a:off x="2411983" y="3532786"/>
                <a:ext cx="4143" cy="936081"/>
              </a:xfrm>
              <a:prstGeom prst="line">
                <a:avLst/>
              </a:prstGeom>
            </p:spPr>
            <p:style>
              <a:lnRef idx="3">
                <a:schemeClr val="accent2"/>
              </a:lnRef>
              <a:fillRef idx="0">
                <a:schemeClr val="accent2"/>
              </a:fillRef>
              <a:effectRef idx="2">
                <a:schemeClr val="accent2"/>
              </a:effectRef>
              <a:fontRef idx="minor">
                <a:schemeClr val="tx1"/>
              </a:fontRef>
            </p:style>
          </p:cxnSp>
          <p:cxnSp>
            <p:nvCxnSpPr>
              <p:cNvPr id="73" name="Connecteur droit 72"/>
              <p:cNvCxnSpPr/>
              <p:nvPr/>
            </p:nvCxnSpPr>
            <p:spPr>
              <a:xfrm flipH="1">
                <a:off x="2149324" y="4468867"/>
                <a:ext cx="262659" cy="173111"/>
              </a:xfrm>
              <a:prstGeom prst="line">
                <a:avLst/>
              </a:prstGeom>
            </p:spPr>
            <p:style>
              <a:lnRef idx="3">
                <a:schemeClr val="accent2"/>
              </a:lnRef>
              <a:fillRef idx="0">
                <a:schemeClr val="accent2"/>
              </a:fillRef>
              <a:effectRef idx="2">
                <a:schemeClr val="accent2"/>
              </a:effectRef>
              <a:fontRef idx="minor">
                <a:schemeClr val="tx1"/>
              </a:fontRef>
            </p:style>
          </p:cxnSp>
          <p:cxnSp>
            <p:nvCxnSpPr>
              <p:cNvPr id="74" name="Connecteur droit 73"/>
              <p:cNvCxnSpPr/>
              <p:nvPr/>
            </p:nvCxnSpPr>
            <p:spPr>
              <a:xfrm>
                <a:off x="2411983" y="4468867"/>
                <a:ext cx="270946" cy="170707"/>
              </a:xfrm>
              <a:prstGeom prst="line">
                <a:avLst/>
              </a:prstGeom>
            </p:spPr>
            <p:style>
              <a:lnRef idx="3">
                <a:schemeClr val="accent2"/>
              </a:lnRef>
              <a:fillRef idx="0">
                <a:schemeClr val="accent2"/>
              </a:fillRef>
              <a:effectRef idx="2">
                <a:schemeClr val="accent2"/>
              </a:effectRef>
              <a:fontRef idx="minor">
                <a:schemeClr val="tx1"/>
              </a:fontRef>
            </p:style>
          </p:cxnSp>
        </p:grpSp>
      </p:grpSp>
      <p:sp>
        <p:nvSpPr>
          <p:cNvPr id="57355" name="ZoneTexte 44"/>
          <p:cNvSpPr txBox="1">
            <a:spLocks noChangeArrowheads="1"/>
          </p:cNvSpPr>
          <p:nvPr/>
        </p:nvSpPr>
        <p:spPr bwMode="auto">
          <a:xfrm>
            <a:off x="1349375" y="3143250"/>
            <a:ext cx="1512888"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pragmatique</a:t>
            </a:r>
          </a:p>
          <a:p>
            <a:pPr eaLnBrk="1" hangingPunct="1">
              <a:spcBef>
                <a:spcPct val="0"/>
              </a:spcBef>
              <a:buFontTx/>
              <a:buNone/>
            </a:pPr>
            <a:r>
              <a:rPr lang="fr-FR" sz="1600">
                <a:sym typeface="Wingdings" panose="05000000000000000000" pitchFamily="2" charset="2"/>
              </a:rPr>
              <a:t> Jeu libre</a:t>
            </a:r>
            <a:endParaRPr lang="fr-FR" sz="1600"/>
          </a:p>
        </p:txBody>
      </p:sp>
      <p:sp>
        <p:nvSpPr>
          <p:cNvPr id="57356" name="ZoneTexte 91"/>
          <p:cNvSpPr txBox="1">
            <a:spLocks noChangeArrowheads="1"/>
          </p:cNvSpPr>
          <p:nvPr/>
        </p:nvSpPr>
        <p:spPr bwMode="auto">
          <a:xfrm>
            <a:off x="4067175" y="2886075"/>
            <a:ext cx="1728788"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pragmatique</a:t>
            </a:r>
          </a:p>
          <a:p>
            <a:pPr eaLnBrk="1" hangingPunct="1">
              <a:spcBef>
                <a:spcPct val="0"/>
              </a:spcBef>
              <a:buFontTx/>
              <a:buNone/>
            </a:pPr>
            <a:r>
              <a:rPr lang="fr-FR" sz="1600">
                <a:sym typeface="Wingdings" panose="05000000000000000000" pitchFamily="2" charset="2"/>
              </a:rPr>
              <a:t> Jeu humour</a:t>
            </a:r>
            <a:endParaRPr lang="fr-FR" sz="1600"/>
          </a:p>
        </p:txBody>
      </p:sp>
      <p:sp>
        <p:nvSpPr>
          <p:cNvPr id="57357" name="ZoneTexte 92"/>
          <p:cNvSpPr txBox="1">
            <a:spLocks noChangeArrowheads="1"/>
          </p:cNvSpPr>
          <p:nvPr/>
        </p:nvSpPr>
        <p:spPr bwMode="auto">
          <a:xfrm>
            <a:off x="6415088" y="2652713"/>
            <a:ext cx="1512887"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pragmatique</a:t>
            </a:r>
          </a:p>
          <a:p>
            <a:pPr eaLnBrk="1" hangingPunct="1">
              <a:spcBef>
                <a:spcPct val="0"/>
              </a:spcBef>
              <a:buFontTx/>
              <a:buNone/>
            </a:pPr>
            <a:r>
              <a:rPr lang="fr-FR" sz="1600">
                <a:sym typeface="Wingdings" panose="05000000000000000000" pitchFamily="2" charset="2"/>
              </a:rPr>
              <a:t> Jeu repas</a:t>
            </a:r>
            <a:endParaRPr lang="fr-FR" sz="1600"/>
          </a:p>
        </p:txBody>
      </p:sp>
      <p:sp>
        <p:nvSpPr>
          <p:cNvPr id="57358" name="ZoneTexte 93"/>
          <p:cNvSpPr txBox="1">
            <a:spLocks noChangeArrowheads="1"/>
          </p:cNvSpPr>
          <p:nvPr/>
        </p:nvSpPr>
        <p:spPr bwMode="auto">
          <a:xfrm>
            <a:off x="1155700" y="4587875"/>
            <a:ext cx="1979613"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 élémentaire</a:t>
            </a:r>
          </a:p>
          <a:p>
            <a:pPr eaLnBrk="1" hangingPunct="1">
              <a:spcBef>
                <a:spcPct val="0"/>
              </a:spcBef>
              <a:buFontTx/>
              <a:buNone/>
            </a:pPr>
            <a:r>
              <a:rPr lang="fr-FR" sz="1600">
                <a:sym typeface="Wingdings" panose="05000000000000000000" pitchFamily="2" charset="2"/>
              </a:rPr>
              <a:t> détournement</a:t>
            </a:r>
            <a:endParaRPr lang="fr-FR" sz="1600"/>
          </a:p>
        </p:txBody>
      </p:sp>
      <p:sp>
        <p:nvSpPr>
          <p:cNvPr id="57359" name="ZoneTexte 94"/>
          <p:cNvSpPr txBox="1">
            <a:spLocks noChangeArrowheads="1"/>
          </p:cNvSpPr>
          <p:nvPr/>
        </p:nvSpPr>
        <p:spPr bwMode="auto">
          <a:xfrm>
            <a:off x="3779838" y="4632325"/>
            <a:ext cx="1914525" cy="862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 élémentaire</a:t>
            </a:r>
          </a:p>
          <a:p>
            <a:pPr eaLnBrk="1" hangingPunct="1">
              <a:spcBef>
                <a:spcPct val="0"/>
              </a:spcBef>
              <a:buFontTx/>
              <a:buNone/>
            </a:pPr>
            <a:r>
              <a:rPr lang="fr-FR" sz="1600">
                <a:sym typeface="Wingdings" panose="05000000000000000000" pitchFamily="2" charset="2"/>
              </a:rPr>
              <a:t> détournement</a:t>
            </a:r>
            <a:endParaRPr lang="fr-FR" sz="1600"/>
          </a:p>
          <a:p>
            <a:pPr eaLnBrk="1" hangingPunct="1">
              <a:spcBef>
                <a:spcPct val="0"/>
              </a:spcBef>
              <a:buFontTx/>
              <a:buNone/>
            </a:pPr>
            <a:endParaRPr lang="fr-FR" sz="1600"/>
          </a:p>
        </p:txBody>
      </p:sp>
      <p:sp>
        <p:nvSpPr>
          <p:cNvPr id="57360" name="ZoneTexte 95"/>
          <p:cNvSpPr txBox="1">
            <a:spLocks noChangeArrowheads="1"/>
          </p:cNvSpPr>
          <p:nvPr/>
        </p:nvSpPr>
        <p:spPr bwMode="auto">
          <a:xfrm>
            <a:off x="6310313" y="4637088"/>
            <a:ext cx="1943100" cy="862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 élémentaire</a:t>
            </a:r>
          </a:p>
          <a:p>
            <a:pPr eaLnBrk="1" hangingPunct="1">
              <a:spcBef>
                <a:spcPct val="0"/>
              </a:spcBef>
              <a:buFontTx/>
              <a:buNone/>
            </a:pPr>
            <a:r>
              <a:rPr lang="fr-FR" sz="1600">
                <a:sym typeface="Wingdings" panose="05000000000000000000" pitchFamily="2" charset="2"/>
              </a:rPr>
              <a:t> détournement</a:t>
            </a:r>
            <a:endParaRPr lang="fr-FR" sz="1600"/>
          </a:p>
          <a:p>
            <a:pPr eaLnBrk="1" hangingPunct="1">
              <a:spcBef>
                <a:spcPct val="0"/>
              </a:spcBef>
              <a:buFontTx/>
              <a:buNone/>
            </a:pPr>
            <a:endParaRPr lang="fr-FR" sz="1600"/>
          </a:p>
        </p:txBody>
      </p:sp>
      <p:sp>
        <p:nvSpPr>
          <p:cNvPr id="57361" name="ZoneTexte 96"/>
          <p:cNvSpPr txBox="1">
            <a:spLocks noChangeArrowheads="1"/>
          </p:cNvSpPr>
          <p:nvPr/>
        </p:nvSpPr>
        <p:spPr bwMode="auto">
          <a:xfrm>
            <a:off x="611188" y="5353050"/>
            <a:ext cx="15128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sémantique</a:t>
            </a:r>
          </a:p>
        </p:txBody>
      </p:sp>
      <p:sp>
        <p:nvSpPr>
          <p:cNvPr id="57362" name="ZoneTexte 97"/>
          <p:cNvSpPr txBox="1">
            <a:spLocks noChangeArrowheads="1"/>
          </p:cNvSpPr>
          <p:nvPr/>
        </p:nvSpPr>
        <p:spPr bwMode="auto">
          <a:xfrm>
            <a:off x="1979613" y="5351463"/>
            <a:ext cx="1512887"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grammaticale</a:t>
            </a:r>
          </a:p>
        </p:txBody>
      </p:sp>
      <p:sp>
        <p:nvSpPr>
          <p:cNvPr id="57363" name="ZoneTexte 98"/>
          <p:cNvSpPr txBox="1">
            <a:spLocks noChangeArrowheads="1"/>
          </p:cNvSpPr>
          <p:nvPr/>
        </p:nvSpPr>
        <p:spPr bwMode="auto">
          <a:xfrm>
            <a:off x="3305175" y="5351463"/>
            <a:ext cx="1512888"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sémantique</a:t>
            </a:r>
          </a:p>
        </p:txBody>
      </p:sp>
      <p:sp>
        <p:nvSpPr>
          <p:cNvPr id="57364" name="ZoneTexte 99"/>
          <p:cNvSpPr txBox="1">
            <a:spLocks noChangeArrowheads="1"/>
          </p:cNvSpPr>
          <p:nvPr/>
        </p:nvSpPr>
        <p:spPr bwMode="auto">
          <a:xfrm>
            <a:off x="5888038" y="5346700"/>
            <a:ext cx="15128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sémantique</a:t>
            </a:r>
          </a:p>
        </p:txBody>
      </p:sp>
      <p:sp>
        <p:nvSpPr>
          <p:cNvPr id="57365" name="ZoneTexte 100"/>
          <p:cNvSpPr txBox="1">
            <a:spLocks noChangeArrowheads="1"/>
          </p:cNvSpPr>
          <p:nvPr/>
        </p:nvSpPr>
        <p:spPr bwMode="auto">
          <a:xfrm>
            <a:off x="4716463" y="5346700"/>
            <a:ext cx="15113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grammaticale</a:t>
            </a:r>
          </a:p>
        </p:txBody>
      </p:sp>
      <p:sp>
        <p:nvSpPr>
          <p:cNvPr id="57366" name="ZoneTexte 101"/>
          <p:cNvSpPr txBox="1">
            <a:spLocks noChangeArrowheads="1"/>
          </p:cNvSpPr>
          <p:nvPr/>
        </p:nvSpPr>
        <p:spPr bwMode="auto">
          <a:xfrm>
            <a:off x="7199313" y="5346700"/>
            <a:ext cx="15128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600"/>
              <a:t>grammaticale</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6" presetClass="emph" presetSubtype="0" fill="hold" nodeType="clickEffect">
                                  <p:stCondLst>
                                    <p:cond delay="0"/>
                                  </p:stCondLst>
                                  <p:childTnLst>
                                    <p:animScale>
                                      <p:cBhvr>
                                        <p:cTn id="6" dur="2000" fill="hold"/>
                                        <p:tgtEl>
                                          <p:spTgt spid="33800"/>
                                        </p:tgtEl>
                                      </p:cBhvr>
                                      <p:by x="100000" y="150000"/>
                                    </p:animScale>
                                  </p:childTnLst>
                                </p:cTn>
                              </p:par>
                              <p:par>
                                <p:cTn id="7" presetID="6" presetClass="emph" presetSubtype="0" fill="hold" nodeType="withEffect">
                                  <p:stCondLst>
                                    <p:cond delay="0"/>
                                  </p:stCondLst>
                                  <p:childTnLst>
                                    <p:animScale>
                                      <p:cBhvr>
                                        <p:cTn id="8" dur="2000" fill="hold"/>
                                        <p:tgtEl>
                                          <p:spTgt spid="33800"/>
                                        </p:tgtEl>
                                      </p:cBhvr>
                                      <p:by x="5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257175" y="3551238"/>
            <a:ext cx="8650288" cy="2954337"/>
          </a:xfrm>
          <a:prstGeom prst="rect">
            <a:avLst/>
          </a:prstGeom>
          <a:solidFill>
            <a:schemeClr val="accent6">
              <a:lumMod val="20000"/>
              <a:lumOff val="80000"/>
            </a:schemeClr>
          </a:solidFill>
        </p:spPr>
        <p:txBody>
          <a:bodyPr>
            <a:spAutoFit/>
          </a:bodyPr>
          <a:lstStyle/>
          <a:p>
            <a:pPr marL="285750" indent="-285750" eaLnBrk="1" hangingPunct="1">
              <a:buFont typeface="Wingdings" pitchFamily="2" charset="2"/>
              <a:buChar char="Ø"/>
              <a:defRPr/>
            </a:pPr>
            <a:r>
              <a:rPr lang="fr-FR" sz="2000" dirty="0">
                <a:latin typeface="+mj-lt"/>
                <a:cs typeface="Arial" charset="0"/>
              </a:rPr>
              <a:t>  </a:t>
            </a:r>
            <a:r>
              <a:rPr lang="fr-FR" sz="2000" dirty="0" err="1">
                <a:latin typeface="+mj-lt"/>
                <a:cs typeface="Arial" charset="0"/>
              </a:rPr>
              <a:t>Vygotski</a:t>
            </a:r>
            <a:r>
              <a:rPr lang="fr-FR" sz="2000" dirty="0">
                <a:latin typeface="+mj-lt"/>
                <a:cs typeface="Arial" charset="0"/>
              </a:rPr>
              <a:t> (1934/1997)</a:t>
            </a:r>
          </a:p>
          <a:p>
            <a:pPr eaLnBrk="1" hangingPunct="1">
              <a:buFont typeface="Wingdings" pitchFamily="2" charset="2"/>
              <a:buChar char="Ø"/>
              <a:defRPr/>
            </a:pPr>
            <a:r>
              <a:rPr lang="fr-FR" sz="2000" dirty="0">
                <a:latin typeface="+mj-lt"/>
                <a:cs typeface="Arial" charset="0"/>
              </a:rPr>
              <a:t>   Rodriguez &amp; Moro (2008)</a:t>
            </a:r>
          </a:p>
          <a:p>
            <a:pPr marL="742950" lvl="1" indent="-285750" eaLnBrk="1" hangingPunct="1">
              <a:buFont typeface="Arial" pitchFamily="34" charset="0"/>
              <a:buChar char="•"/>
              <a:defRPr/>
            </a:pPr>
            <a:r>
              <a:rPr lang="fr-FR" dirty="0">
                <a:latin typeface="+mj-lt"/>
                <a:cs typeface="Arial" charset="0"/>
              </a:rPr>
              <a:t>   Substitutions d’objets : création de signes</a:t>
            </a:r>
          </a:p>
          <a:p>
            <a:pPr marL="742950" lvl="1" indent="-285750" eaLnBrk="1" hangingPunct="1">
              <a:buFont typeface="Arial" pitchFamily="34" charset="0"/>
              <a:buChar char="•"/>
              <a:defRPr/>
            </a:pPr>
            <a:r>
              <a:rPr lang="fr-FR" dirty="0">
                <a:latin typeface="+mj-lt"/>
                <a:cs typeface="Arial" charset="0"/>
              </a:rPr>
              <a:t>   Situation triadique</a:t>
            </a:r>
          </a:p>
          <a:p>
            <a:pPr marL="742950" lvl="1" indent="-285750" eaLnBrk="1" hangingPunct="1">
              <a:buFont typeface="Arial" pitchFamily="34" charset="0"/>
              <a:buChar char="•"/>
              <a:defRPr/>
            </a:pPr>
            <a:endParaRPr lang="fr-FR" dirty="0">
              <a:latin typeface="+mj-lt"/>
              <a:cs typeface="Arial" charset="0"/>
            </a:endParaRPr>
          </a:p>
          <a:p>
            <a:pPr marL="285750" indent="-285750" eaLnBrk="1" hangingPunct="1">
              <a:buFont typeface="Wingdings" pitchFamily="2" charset="2"/>
              <a:buChar char="Ø"/>
              <a:defRPr/>
            </a:pPr>
            <a:r>
              <a:rPr lang="fr-FR" sz="2000" dirty="0">
                <a:latin typeface="+mj-lt"/>
                <a:cs typeface="Arial" charset="0"/>
              </a:rPr>
              <a:t>   </a:t>
            </a:r>
            <a:r>
              <a:rPr lang="fr-FR" sz="2000" dirty="0" err="1">
                <a:latin typeface="+mj-lt"/>
                <a:cs typeface="Arial" charset="0"/>
              </a:rPr>
              <a:t>Braswell</a:t>
            </a:r>
            <a:r>
              <a:rPr lang="fr-FR" sz="2000" dirty="0">
                <a:latin typeface="+mj-lt"/>
                <a:cs typeface="Arial" charset="0"/>
              </a:rPr>
              <a:t> (2006) :</a:t>
            </a:r>
          </a:p>
          <a:p>
            <a:pPr eaLnBrk="1" hangingPunct="1">
              <a:defRPr/>
            </a:pPr>
            <a:endParaRPr lang="fr-FR" dirty="0">
              <a:latin typeface="+mj-lt"/>
              <a:cs typeface="Arial" charset="0"/>
            </a:endParaRPr>
          </a:p>
          <a:p>
            <a:pPr eaLnBrk="1" hangingPunct="1">
              <a:defRPr/>
            </a:pPr>
            <a:endParaRPr lang="fr-FR" dirty="0">
              <a:latin typeface="+mj-lt"/>
              <a:cs typeface="Arial" charset="0"/>
            </a:endParaRPr>
          </a:p>
          <a:p>
            <a:pPr eaLnBrk="1" hangingPunct="1">
              <a:defRPr/>
            </a:pPr>
            <a:endParaRPr lang="fr-FR" dirty="0">
              <a:latin typeface="+mj-lt"/>
              <a:cs typeface="Arial" charset="0"/>
            </a:endParaRPr>
          </a:p>
          <a:p>
            <a:pPr eaLnBrk="1" hangingPunct="1">
              <a:defRPr/>
            </a:pPr>
            <a:endParaRPr lang="fr-FR" dirty="0">
              <a:latin typeface="+mj-lt"/>
              <a:cs typeface="Arial" charset="0"/>
            </a:endParaRPr>
          </a:p>
        </p:txBody>
      </p:sp>
      <p:sp>
        <p:nvSpPr>
          <p:cNvPr id="12" name="Rectangle 11"/>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59396" name="Titre 1"/>
          <p:cNvSpPr>
            <a:spLocks noGrp="1"/>
          </p:cNvSpPr>
          <p:nvPr>
            <p:ph type="title"/>
          </p:nvPr>
        </p:nvSpPr>
        <p:spPr/>
        <p:txBody>
          <a:bodyPr/>
          <a:lstStyle/>
          <a:p>
            <a:pPr eaLnBrk="1" hangingPunct="1"/>
            <a:r>
              <a:rPr lang="fr-FR" smtClean="0"/>
              <a:t>Controverse théorique</a:t>
            </a:r>
          </a:p>
        </p:txBody>
      </p:sp>
      <p:sp>
        <p:nvSpPr>
          <p:cNvPr id="59397" name="Espace réservé du contenu 2"/>
          <p:cNvSpPr>
            <a:spLocks noGrp="1"/>
          </p:cNvSpPr>
          <p:nvPr>
            <p:ph idx="1"/>
          </p:nvPr>
        </p:nvSpPr>
        <p:spPr>
          <a:xfrm>
            <a:off x="241300" y="5661025"/>
            <a:ext cx="8677275" cy="1039813"/>
          </a:xfrm>
        </p:spPr>
        <p:txBody>
          <a:bodyPr/>
          <a:lstStyle/>
          <a:p>
            <a:pPr eaLnBrk="1" hangingPunct="1">
              <a:buFont typeface="Wingdings" panose="05000000000000000000" pitchFamily="2" charset="2"/>
              <a:buChar char="Ø"/>
            </a:pPr>
            <a:endParaRPr lang="fr-FR" sz="2000" smtClean="0">
              <a:latin typeface="Helvetica 35 Thin" pitchFamily="34" charset="0"/>
            </a:endParaRPr>
          </a:p>
          <a:p>
            <a:pPr lvl="1" eaLnBrk="1" hangingPunct="1">
              <a:buFont typeface="Wingdings" panose="05000000000000000000" pitchFamily="2" charset="2"/>
              <a:buChar char="Ø"/>
            </a:pPr>
            <a:endParaRPr lang="fr-FR" sz="1600" smtClean="0">
              <a:latin typeface="Helvetica 35 Thin" pitchFamily="34" charset="0"/>
            </a:endParaRPr>
          </a:p>
          <a:p>
            <a:pPr lvl="1" eaLnBrk="1" hangingPunct="1">
              <a:buFont typeface="Wingdings" panose="05000000000000000000" pitchFamily="2" charset="2"/>
              <a:buChar char="Ø"/>
            </a:pPr>
            <a:endParaRPr lang="fr-FR" sz="1600" smtClean="0">
              <a:latin typeface="Helvetica 35 Thin" pitchFamily="34" charset="0"/>
            </a:endParaRPr>
          </a:p>
        </p:txBody>
      </p:sp>
      <p:sp>
        <p:nvSpPr>
          <p:cNvPr id="59398"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57A9B76-306B-4781-9CBA-97869D94CAAC}" type="slidenum">
              <a:rPr lang="fr-FR" sz="1200" smtClean="0">
                <a:solidFill>
                  <a:srgbClr val="898989"/>
                </a:solidFill>
              </a:rPr>
              <a:pPr>
                <a:spcBef>
                  <a:spcPct val="0"/>
                </a:spcBef>
                <a:buFontTx/>
                <a:buNone/>
              </a:pPr>
              <a:t>42</a:t>
            </a:fld>
            <a:endParaRPr lang="fr-FR" sz="1200" smtClean="0">
              <a:solidFill>
                <a:srgbClr val="898989"/>
              </a:solidFill>
            </a:endParaRPr>
          </a:p>
        </p:txBody>
      </p:sp>
      <p:sp>
        <p:nvSpPr>
          <p:cNvPr id="6" name="Rectangle 5"/>
          <p:cNvSpPr/>
          <p:nvPr/>
        </p:nvSpPr>
        <p:spPr>
          <a:xfrm>
            <a:off x="257175" y="1484313"/>
            <a:ext cx="8650288" cy="122396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buFont typeface="Wingdings" pitchFamily="2" charset="2"/>
              <a:buChar char="Ø"/>
              <a:defRPr/>
            </a:pPr>
            <a:endParaRPr lang="fr-FR" sz="2000" dirty="0">
              <a:solidFill>
                <a:schemeClr val="tx1"/>
              </a:solidFill>
              <a:latin typeface="+mj-lt"/>
            </a:endParaRPr>
          </a:p>
          <a:p>
            <a:pPr eaLnBrk="1" hangingPunct="1">
              <a:buFont typeface="Wingdings" pitchFamily="2" charset="2"/>
              <a:buChar char="Ø"/>
              <a:defRPr/>
            </a:pPr>
            <a:r>
              <a:rPr lang="fr-FR" sz="2000" dirty="0">
                <a:solidFill>
                  <a:schemeClr val="tx1"/>
                </a:solidFill>
                <a:latin typeface="+mj-lt"/>
              </a:rPr>
              <a:t>   Piaget (1945/1976) : fonction symbolique/sémiotique</a:t>
            </a:r>
          </a:p>
          <a:p>
            <a:pPr marL="742950" lvl="1" indent="-285750" eaLnBrk="1" hangingPunct="1">
              <a:buFont typeface="Arial" pitchFamily="34" charset="0"/>
              <a:buChar char="•"/>
              <a:defRPr/>
            </a:pPr>
            <a:r>
              <a:rPr lang="fr-FR" dirty="0">
                <a:solidFill>
                  <a:schemeClr val="tx1"/>
                </a:solidFill>
                <a:latin typeface="+mj-lt"/>
              </a:rPr>
              <a:t>   Substitutions d’objets : déformation de la réalité</a:t>
            </a:r>
          </a:p>
        </p:txBody>
      </p:sp>
      <p:sp>
        <p:nvSpPr>
          <p:cNvPr id="7" name="Rectangle 6"/>
          <p:cNvSpPr/>
          <p:nvPr/>
        </p:nvSpPr>
        <p:spPr>
          <a:xfrm>
            <a:off x="257175" y="1484313"/>
            <a:ext cx="8650288" cy="40481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r>
              <a:rPr lang="fr-FR" sz="2000" dirty="0">
                <a:latin typeface="+mj-lt"/>
              </a:rPr>
              <a:t>Perspectives constructivistes</a:t>
            </a:r>
          </a:p>
        </p:txBody>
      </p:sp>
      <p:sp>
        <p:nvSpPr>
          <p:cNvPr id="10" name="Rectangle 9"/>
          <p:cNvSpPr/>
          <p:nvPr/>
        </p:nvSpPr>
        <p:spPr>
          <a:xfrm>
            <a:off x="257175" y="3144838"/>
            <a:ext cx="8650288" cy="4064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r>
              <a:rPr lang="fr-FR" sz="2000" dirty="0">
                <a:latin typeface="+mj-lt"/>
              </a:rPr>
              <a:t>Perspectives </a:t>
            </a:r>
            <a:r>
              <a:rPr lang="fr-FR" sz="2000" dirty="0" err="1">
                <a:latin typeface="+mj-lt"/>
              </a:rPr>
              <a:t>socio-constructivistes</a:t>
            </a:r>
            <a:endParaRPr lang="fr-FR" sz="2000" dirty="0">
              <a:latin typeface="+mj-lt"/>
            </a:endParaRPr>
          </a:p>
        </p:txBody>
      </p:sp>
      <p:grpSp>
        <p:nvGrpSpPr>
          <p:cNvPr id="59402" name="Groupe 2"/>
          <p:cNvGrpSpPr>
            <a:grpSpLocks/>
          </p:cNvGrpSpPr>
          <p:nvPr/>
        </p:nvGrpSpPr>
        <p:grpSpPr bwMode="auto">
          <a:xfrm>
            <a:off x="3795713" y="4803775"/>
            <a:ext cx="4248150" cy="1636713"/>
            <a:chOff x="2375756" y="5099779"/>
            <a:chExt cx="4248472" cy="1637374"/>
          </a:xfrm>
        </p:grpSpPr>
        <p:sp>
          <p:nvSpPr>
            <p:cNvPr id="16" name="Rectangle à coins arrondis 15"/>
            <p:cNvSpPr/>
            <p:nvPr/>
          </p:nvSpPr>
          <p:spPr>
            <a:xfrm>
              <a:off x="2375756" y="5099779"/>
              <a:ext cx="4248472" cy="1637374"/>
            </a:xfrm>
            <a:prstGeom prst="roundRect">
              <a:avLst>
                <a:gd name="adj" fmla="val 6192"/>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eaLnBrk="1" hangingPunct="1">
                <a:defRPr/>
              </a:pPr>
              <a:r>
                <a:rPr lang="fr-FR" dirty="0">
                  <a:solidFill>
                    <a:schemeClr val="tx1"/>
                  </a:solidFill>
                  <a:latin typeface="+mj-lt"/>
                </a:rPr>
                <a:t>Conventions pragmatiques</a:t>
              </a:r>
            </a:p>
          </p:txBody>
        </p:sp>
        <p:sp>
          <p:nvSpPr>
            <p:cNvPr id="17" name="Rectangle à coins arrondis 16"/>
            <p:cNvSpPr/>
            <p:nvPr/>
          </p:nvSpPr>
          <p:spPr>
            <a:xfrm>
              <a:off x="2520229" y="5517461"/>
              <a:ext cx="3888083" cy="1175224"/>
            </a:xfrm>
            <a:prstGeom prst="roundRect">
              <a:avLst>
                <a:gd name="adj" fmla="val 6937"/>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eaLnBrk="1" hangingPunct="1">
                <a:defRPr/>
              </a:pPr>
              <a:r>
                <a:rPr lang="fr-FR" dirty="0">
                  <a:solidFill>
                    <a:schemeClr val="tx1"/>
                  </a:solidFill>
                  <a:latin typeface="+mj-lt"/>
                </a:rPr>
                <a:t>Conventions sémantiques</a:t>
              </a:r>
            </a:p>
          </p:txBody>
        </p:sp>
        <p:sp>
          <p:nvSpPr>
            <p:cNvPr id="18" name="Rectangle à coins arrondis 17"/>
            <p:cNvSpPr/>
            <p:nvPr/>
          </p:nvSpPr>
          <p:spPr>
            <a:xfrm>
              <a:off x="2736145" y="5877968"/>
              <a:ext cx="3456250" cy="789307"/>
            </a:xfrm>
            <a:prstGeom prst="roundRect">
              <a:avLst>
                <a:gd name="adj" fmla="val 9424"/>
              </a:avLst>
            </a:prstGeom>
            <a:solidFill>
              <a:schemeClr val="accent6">
                <a:lumMod val="40000"/>
                <a:lumOff val="60000"/>
              </a:schemeClr>
            </a:solidFill>
            <a:ln>
              <a:solidFill>
                <a:schemeClr val="accent6">
                  <a:lumMod val="60000"/>
                  <a:lumOff val="40000"/>
                </a:schemeClr>
              </a:solidFill>
            </a:ln>
          </p:spPr>
          <p:style>
            <a:lnRef idx="2">
              <a:schemeClr val="accent2">
                <a:shade val="50000"/>
              </a:schemeClr>
            </a:lnRef>
            <a:fillRef idx="1">
              <a:schemeClr val="accent2"/>
            </a:fillRef>
            <a:effectRef idx="0">
              <a:schemeClr val="accent2"/>
            </a:effectRef>
            <a:fontRef idx="minor">
              <a:schemeClr val="lt1"/>
            </a:fontRef>
          </p:style>
          <p:txBody>
            <a:bodyPr/>
            <a:lstStyle/>
            <a:p>
              <a:pPr algn="ctr" eaLnBrk="1" hangingPunct="1">
                <a:defRPr/>
              </a:pPr>
              <a:r>
                <a:rPr lang="fr-FR" dirty="0">
                  <a:solidFill>
                    <a:schemeClr val="tx1"/>
                  </a:solidFill>
                  <a:latin typeface="+mj-lt"/>
                </a:rPr>
                <a:t>Conventions grammaticales</a:t>
              </a:r>
            </a:p>
          </p:txBody>
        </p:sp>
        <p:sp>
          <p:nvSpPr>
            <p:cNvPr id="19" name="Rectangle à coins arrondis 18"/>
            <p:cNvSpPr/>
            <p:nvPr/>
          </p:nvSpPr>
          <p:spPr>
            <a:xfrm>
              <a:off x="3060020" y="6246417"/>
              <a:ext cx="2808501" cy="354156"/>
            </a:xfrm>
            <a:prstGeom prst="round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dirty="0">
                  <a:solidFill>
                    <a:schemeClr val="tx1"/>
                  </a:solidFill>
                  <a:latin typeface="+mj-lt"/>
                </a:rPr>
                <a:t>Conventions élémentaires</a:t>
              </a:r>
            </a:p>
          </p:txBody>
        </p:sp>
      </p:gr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996E5B4-2267-4586-B303-4CCF9AA3D885}" type="slidenum">
              <a:rPr lang="fr-FR" sz="1200" smtClean="0">
                <a:solidFill>
                  <a:srgbClr val="898989"/>
                </a:solidFill>
              </a:rPr>
              <a:pPr>
                <a:spcBef>
                  <a:spcPct val="0"/>
                </a:spcBef>
                <a:buFontTx/>
                <a:buNone/>
              </a:pPr>
              <a:t>43</a:t>
            </a:fld>
            <a:endParaRPr lang="fr-FR" sz="1200" smtClean="0">
              <a:solidFill>
                <a:srgbClr val="898989"/>
              </a:solidFill>
            </a:endParaRPr>
          </a:p>
        </p:txBody>
      </p:sp>
      <p:sp>
        <p:nvSpPr>
          <p:cNvPr id="7171" name="ZoneTexte 5"/>
          <p:cNvSpPr txBox="1">
            <a:spLocks noChangeArrowheads="1"/>
          </p:cNvSpPr>
          <p:nvPr/>
        </p:nvSpPr>
        <p:spPr bwMode="auto">
          <a:xfrm>
            <a:off x="209550" y="2133600"/>
            <a:ext cx="3354388"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sz="4400" dirty="0" smtClean="0">
                <a:latin typeface="+mj-lt"/>
              </a:rPr>
              <a:t>2. Contextes théoriques et hypothèses</a:t>
            </a:r>
          </a:p>
        </p:txBody>
      </p:sp>
      <p:pic>
        <p:nvPicPr>
          <p:cNvPr id="61444" name="Picture 2" descr="F:\THESE\REDACTION\Chapitre 1+2+3\Photo thèse\constr-photo 4D1-2-pS-JL-4min3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3938" y="0"/>
            <a:ext cx="558006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3175"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11267"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E3CD4DDE-73A5-4428-9CC9-73067DB0F226}" type="slidenum">
              <a:rPr lang="fr-FR" sz="1200" smtClean="0">
                <a:solidFill>
                  <a:srgbClr val="898989"/>
                </a:solidFill>
              </a:rPr>
              <a:pPr>
                <a:spcBef>
                  <a:spcPct val="0"/>
                </a:spcBef>
                <a:buFontTx/>
                <a:buNone/>
              </a:pPr>
              <a:t>5</a:t>
            </a:fld>
            <a:endParaRPr lang="fr-FR" sz="1200" smtClean="0">
              <a:solidFill>
                <a:srgbClr val="898989"/>
              </a:solidFill>
            </a:endParaRPr>
          </a:p>
        </p:txBody>
      </p:sp>
      <p:sp>
        <p:nvSpPr>
          <p:cNvPr id="11268"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fr-FR" sz="1800"/>
          </a:p>
        </p:txBody>
      </p:sp>
      <p:sp>
        <p:nvSpPr>
          <p:cNvPr id="11269" name="Titre 1"/>
          <p:cNvSpPr>
            <a:spLocks noGrp="1"/>
          </p:cNvSpPr>
          <p:nvPr>
            <p:ph type="title"/>
          </p:nvPr>
        </p:nvSpPr>
        <p:spPr>
          <a:xfrm>
            <a:off x="468313" y="-27384"/>
            <a:ext cx="8280400" cy="1143000"/>
          </a:xfrm>
        </p:spPr>
        <p:txBody>
          <a:bodyPr/>
          <a:lstStyle/>
          <a:p>
            <a:pPr eaLnBrk="1" hangingPunct="1"/>
            <a:r>
              <a:rPr lang="fr-FR" dirty="0" smtClean="0"/>
              <a:t>Détourner des usages </a:t>
            </a:r>
            <a:r>
              <a:rPr lang="fr-FR" dirty="0" smtClean="0"/>
              <a:t>d’objets avec </a:t>
            </a:r>
            <a:r>
              <a:rPr lang="fr-FR" dirty="0" smtClean="0"/>
              <a:t>autrui : développement</a:t>
            </a:r>
          </a:p>
        </p:txBody>
      </p:sp>
      <p:sp>
        <p:nvSpPr>
          <p:cNvPr id="9231" name="Rectangle 10"/>
          <p:cNvSpPr>
            <a:spLocks noChangeArrowheads="1"/>
          </p:cNvSpPr>
          <p:nvPr/>
        </p:nvSpPr>
        <p:spPr bwMode="auto">
          <a:xfrm>
            <a:off x="6237150" y="1729678"/>
            <a:ext cx="2036762" cy="1476375"/>
          </a:xfrm>
          <a:prstGeom prst="rect">
            <a:avLst/>
          </a:prstGeom>
          <a:solidFill>
            <a:schemeClr val="accent6">
              <a:lumMod val="60000"/>
              <a:lumOff val="40000"/>
            </a:schemeClr>
          </a:solidFill>
          <a:ln>
            <a:noFill/>
          </a:ln>
        </p:spPr>
        <p:txBody>
          <a:bodyPr>
            <a:spAutoFit/>
          </a:bodyPr>
          <a:lstStyle/>
          <a:p>
            <a:pPr eaLnBrk="1" hangingPunct="1">
              <a:defRPr/>
            </a:pPr>
            <a:r>
              <a:rPr lang="fr-FR" dirty="0">
                <a:latin typeface="+mj-lt"/>
                <a:cs typeface="Arial" charset="0"/>
              </a:rPr>
              <a:t>Pas de développement, </a:t>
            </a:r>
            <a:r>
              <a:rPr lang="fr-FR" dirty="0" err="1">
                <a:latin typeface="+mj-lt"/>
                <a:cs typeface="Arial" charset="0"/>
              </a:rPr>
              <a:t>Bigham</a:t>
            </a:r>
            <a:r>
              <a:rPr lang="fr-FR" dirty="0">
                <a:latin typeface="+mj-lt"/>
                <a:cs typeface="Arial" charset="0"/>
              </a:rPr>
              <a:t> &amp; </a:t>
            </a:r>
            <a:r>
              <a:rPr lang="fr-FR" dirty="0" err="1">
                <a:latin typeface="+mj-lt"/>
                <a:cs typeface="Arial" charset="0"/>
              </a:rPr>
              <a:t>Bourchier</a:t>
            </a:r>
            <a:r>
              <a:rPr lang="fr-FR" dirty="0">
                <a:latin typeface="+mj-lt"/>
                <a:cs typeface="Arial" charset="0"/>
              </a:rPr>
              <a:t>-Sutton (2008)</a:t>
            </a:r>
          </a:p>
        </p:txBody>
      </p:sp>
      <p:grpSp>
        <p:nvGrpSpPr>
          <p:cNvPr id="11271" name="Groupe 2"/>
          <p:cNvGrpSpPr>
            <a:grpSpLocks/>
          </p:cNvGrpSpPr>
          <p:nvPr/>
        </p:nvGrpSpPr>
        <p:grpSpPr bwMode="auto">
          <a:xfrm>
            <a:off x="684981" y="3170894"/>
            <a:ext cx="7991475" cy="739775"/>
            <a:chOff x="545307" y="4071938"/>
            <a:chExt cx="7991475" cy="739775"/>
          </a:xfrm>
        </p:grpSpPr>
        <p:sp>
          <p:nvSpPr>
            <p:cNvPr id="8" name="Flèche droite 7"/>
            <p:cNvSpPr/>
            <p:nvPr/>
          </p:nvSpPr>
          <p:spPr>
            <a:xfrm>
              <a:off x="545307" y="4071938"/>
              <a:ext cx="7991475" cy="739775"/>
            </a:xfrm>
            <a:prstGeom prst="rightArrow">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lang="fr-FR" dirty="0">
                  <a:solidFill>
                    <a:schemeClr val="tx1"/>
                  </a:solidFill>
                  <a:latin typeface="+mj-lt"/>
                </a:rPr>
                <a:t>		</a:t>
              </a:r>
            </a:p>
          </p:txBody>
        </p:sp>
        <p:sp>
          <p:nvSpPr>
            <p:cNvPr id="9230" name="Rectangle 4"/>
            <p:cNvSpPr>
              <a:spLocks noChangeArrowheads="1"/>
            </p:cNvSpPr>
            <p:nvPr/>
          </p:nvSpPr>
          <p:spPr bwMode="auto">
            <a:xfrm>
              <a:off x="719932" y="4225925"/>
              <a:ext cx="1001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defRPr/>
              </a:pPr>
              <a:r>
                <a:rPr lang="fr-FR" sz="2000" dirty="0">
                  <a:latin typeface="+mj-lt"/>
                  <a:cs typeface="Arial" charset="0"/>
                </a:rPr>
                <a:t>12 mois</a:t>
              </a:r>
            </a:p>
          </p:txBody>
        </p:sp>
        <p:sp>
          <p:nvSpPr>
            <p:cNvPr id="3" name="Rectangle 12"/>
            <p:cNvSpPr>
              <a:spLocks noChangeArrowheads="1"/>
            </p:cNvSpPr>
            <p:nvPr/>
          </p:nvSpPr>
          <p:spPr bwMode="auto">
            <a:xfrm>
              <a:off x="2267745" y="4238625"/>
              <a:ext cx="73183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defRPr/>
              </a:pPr>
              <a:r>
                <a:rPr lang="fr-FR" sz="2000">
                  <a:latin typeface="+mj-lt"/>
                  <a:cs typeface="Arial" charset="0"/>
                </a:rPr>
                <a:t>2 ans</a:t>
              </a:r>
            </a:p>
          </p:txBody>
        </p:sp>
        <p:sp>
          <p:nvSpPr>
            <p:cNvPr id="2" name="Rectangle 1"/>
            <p:cNvSpPr/>
            <p:nvPr/>
          </p:nvSpPr>
          <p:spPr>
            <a:xfrm>
              <a:off x="3820320" y="4267200"/>
              <a:ext cx="4179887" cy="358775"/>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latin typeface="+mj-lt"/>
              </a:endParaRPr>
            </a:p>
          </p:txBody>
        </p:sp>
        <p:sp>
          <p:nvSpPr>
            <p:cNvPr id="9233" name="Rectangle 14"/>
            <p:cNvSpPr>
              <a:spLocks noChangeArrowheads="1"/>
            </p:cNvSpPr>
            <p:nvPr/>
          </p:nvSpPr>
          <p:spPr bwMode="auto">
            <a:xfrm>
              <a:off x="4148932" y="4235450"/>
              <a:ext cx="7397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defRPr/>
              </a:pPr>
              <a:r>
                <a:rPr lang="fr-FR" sz="2000" b="1">
                  <a:solidFill>
                    <a:schemeClr val="bg1"/>
                  </a:solidFill>
                  <a:latin typeface="+mj-lt"/>
                  <a:cs typeface="Arial" charset="0"/>
                </a:rPr>
                <a:t>3 ans</a:t>
              </a:r>
            </a:p>
          </p:txBody>
        </p:sp>
        <p:sp>
          <p:nvSpPr>
            <p:cNvPr id="9234" name="Rectangle 18"/>
            <p:cNvSpPr>
              <a:spLocks noChangeArrowheads="1"/>
            </p:cNvSpPr>
            <p:nvPr/>
          </p:nvSpPr>
          <p:spPr bwMode="auto">
            <a:xfrm>
              <a:off x="7215982" y="4238625"/>
              <a:ext cx="7397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defRPr/>
              </a:pPr>
              <a:r>
                <a:rPr lang="fr-FR" sz="2000" b="1">
                  <a:solidFill>
                    <a:schemeClr val="bg1"/>
                  </a:solidFill>
                  <a:latin typeface="+mj-lt"/>
                  <a:cs typeface="Arial" charset="0"/>
                </a:rPr>
                <a:t>7 ans</a:t>
              </a:r>
            </a:p>
          </p:txBody>
        </p:sp>
      </p:grpSp>
      <p:sp>
        <p:nvSpPr>
          <p:cNvPr id="7" name="ZoneTexte 6"/>
          <p:cNvSpPr txBox="1"/>
          <p:nvPr/>
        </p:nvSpPr>
        <p:spPr>
          <a:xfrm>
            <a:off x="697495" y="2018369"/>
            <a:ext cx="1239837" cy="1200150"/>
          </a:xfrm>
          <a:prstGeom prst="rect">
            <a:avLst/>
          </a:prstGeom>
          <a:solidFill>
            <a:schemeClr val="accent6">
              <a:lumMod val="40000"/>
              <a:lumOff val="60000"/>
            </a:schemeClr>
          </a:solidFill>
        </p:spPr>
        <p:txBody>
          <a:bodyPr>
            <a:spAutoFit/>
          </a:bodyPr>
          <a:lstStyle/>
          <a:p>
            <a:pPr eaLnBrk="1" hangingPunct="1">
              <a:defRPr/>
            </a:pPr>
            <a:r>
              <a:rPr lang="fr-FR" dirty="0">
                <a:latin typeface="+mj-lt"/>
                <a:cs typeface="Arial" charset="0"/>
              </a:rPr>
              <a:t>Rodriguez &amp; </a:t>
            </a:r>
            <a:r>
              <a:rPr lang="fr-FR" dirty="0" err="1">
                <a:latin typeface="+mj-lt"/>
                <a:cs typeface="Arial" charset="0"/>
              </a:rPr>
              <a:t>Palacios</a:t>
            </a:r>
            <a:r>
              <a:rPr lang="fr-FR" dirty="0">
                <a:latin typeface="+mj-lt"/>
                <a:cs typeface="Arial" charset="0"/>
              </a:rPr>
              <a:t> (2011)</a:t>
            </a:r>
          </a:p>
          <a:p>
            <a:pPr eaLnBrk="1" hangingPunct="1">
              <a:defRPr/>
            </a:pPr>
            <a:endParaRPr lang="fr-FR" dirty="0">
              <a:latin typeface="+mj-lt"/>
              <a:cs typeface="Arial" charset="0"/>
            </a:endParaRPr>
          </a:p>
        </p:txBody>
      </p:sp>
      <p:sp>
        <p:nvSpPr>
          <p:cNvPr id="23" name="ZoneTexte 22"/>
          <p:cNvSpPr txBox="1"/>
          <p:nvPr/>
        </p:nvSpPr>
        <p:spPr>
          <a:xfrm>
            <a:off x="3974095" y="1740556"/>
            <a:ext cx="2036762" cy="1477963"/>
          </a:xfrm>
          <a:prstGeom prst="rect">
            <a:avLst/>
          </a:prstGeom>
          <a:solidFill>
            <a:schemeClr val="accent6">
              <a:lumMod val="60000"/>
              <a:lumOff val="40000"/>
            </a:schemeClr>
          </a:solidFill>
        </p:spPr>
        <p:txBody>
          <a:bodyPr>
            <a:spAutoFit/>
          </a:bodyPr>
          <a:lstStyle/>
          <a:p>
            <a:pPr eaLnBrk="1" hangingPunct="1">
              <a:defRPr/>
            </a:pPr>
            <a:r>
              <a:rPr lang="fr-FR" dirty="0">
                <a:latin typeface="+mj-lt"/>
                <a:cs typeface="Arial" charset="0"/>
              </a:rPr>
              <a:t>Problème d’intentionnalité de l’objet </a:t>
            </a:r>
            <a:r>
              <a:rPr lang="fr-FR" dirty="0" err="1">
                <a:latin typeface="+mj-lt"/>
                <a:cs typeface="Arial" charset="0"/>
              </a:rPr>
              <a:t>artefactuel</a:t>
            </a:r>
            <a:r>
              <a:rPr lang="fr-FR" dirty="0">
                <a:latin typeface="+mj-lt"/>
                <a:cs typeface="Arial" charset="0"/>
              </a:rPr>
              <a:t>, </a:t>
            </a:r>
            <a:r>
              <a:rPr lang="fr-FR" dirty="0" err="1">
                <a:latin typeface="+mj-lt"/>
                <a:cs typeface="Arial" charset="0"/>
              </a:rPr>
              <a:t>Tomasello</a:t>
            </a:r>
            <a:r>
              <a:rPr lang="fr-FR" dirty="0">
                <a:latin typeface="+mj-lt"/>
                <a:cs typeface="Arial" charset="0"/>
              </a:rPr>
              <a:t> et al. (2009)</a:t>
            </a:r>
          </a:p>
        </p:txBody>
      </p:sp>
      <p:sp>
        <p:nvSpPr>
          <p:cNvPr id="25" name="ZoneTexte 24"/>
          <p:cNvSpPr txBox="1"/>
          <p:nvPr/>
        </p:nvSpPr>
        <p:spPr>
          <a:xfrm>
            <a:off x="2204032" y="2018369"/>
            <a:ext cx="1438275" cy="1200150"/>
          </a:xfrm>
          <a:prstGeom prst="rect">
            <a:avLst/>
          </a:prstGeom>
          <a:solidFill>
            <a:schemeClr val="accent6">
              <a:lumMod val="40000"/>
              <a:lumOff val="60000"/>
            </a:schemeClr>
          </a:solidFill>
        </p:spPr>
        <p:txBody>
          <a:bodyPr>
            <a:spAutoFit/>
          </a:bodyPr>
          <a:lstStyle/>
          <a:p>
            <a:pPr eaLnBrk="1" hangingPunct="1">
              <a:defRPr/>
            </a:pPr>
            <a:r>
              <a:rPr lang="fr-FR" dirty="0">
                <a:latin typeface="+mj-lt"/>
                <a:cs typeface="Arial" charset="0"/>
              </a:rPr>
              <a:t>Rakoczy (2007)</a:t>
            </a:r>
          </a:p>
          <a:p>
            <a:pPr eaLnBrk="1" hangingPunct="1">
              <a:defRPr/>
            </a:pPr>
            <a:r>
              <a:rPr lang="fr-FR" dirty="0" err="1">
                <a:latin typeface="+mj-lt"/>
                <a:cs typeface="Arial" charset="0"/>
              </a:rPr>
              <a:t>Tomasello</a:t>
            </a:r>
            <a:r>
              <a:rPr lang="fr-FR" dirty="0">
                <a:latin typeface="+mj-lt"/>
                <a:cs typeface="Arial" charset="0"/>
              </a:rPr>
              <a:t> (2004)</a:t>
            </a:r>
          </a:p>
        </p:txBody>
      </p:sp>
      <p:sp>
        <p:nvSpPr>
          <p:cNvPr id="26" name="ZoneTexte 25"/>
          <p:cNvSpPr txBox="1"/>
          <p:nvPr/>
        </p:nvSpPr>
        <p:spPr>
          <a:xfrm>
            <a:off x="6037789" y="3885034"/>
            <a:ext cx="2036762" cy="1200150"/>
          </a:xfrm>
          <a:prstGeom prst="rect">
            <a:avLst/>
          </a:prstGeom>
          <a:solidFill>
            <a:schemeClr val="accent6">
              <a:lumMod val="60000"/>
              <a:lumOff val="40000"/>
            </a:schemeClr>
          </a:solidFill>
        </p:spPr>
        <p:txBody>
          <a:bodyPr>
            <a:spAutoFit/>
          </a:bodyPr>
          <a:lstStyle/>
          <a:p>
            <a:pPr eaLnBrk="1" hangingPunct="1">
              <a:defRPr/>
            </a:pPr>
            <a:r>
              <a:rPr lang="fr-FR" dirty="0">
                <a:latin typeface="+mj-lt"/>
                <a:cs typeface="Arial" charset="0"/>
              </a:rPr>
              <a:t>Développement entre 3-4 ans et 5-6 ans, Barthélémy &amp; Tartas (2009)</a:t>
            </a:r>
          </a:p>
        </p:txBody>
      </p:sp>
      <p:sp>
        <p:nvSpPr>
          <p:cNvPr id="4" name="ZoneTexte 3"/>
          <p:cNvSpPr txBox="1"/>
          <p:nvPr/>
        </p:nvSpPr>
        <p:spPr>
          <a:xfrm>
            <a:off x="697495" y="5084176"/>
            <a:ext cx="8120930" cy="1200329"/>
          </a:xfrm>
          <a:prstGeom prst="rect">
            <a:avLst/>
          </a:prstGeom>
          <a:noFill/>
        </p:spPr>
        <p:txBody>
          <a:bodyPr wrap="square" rtlCol="0">
            <a:spAutoFit/>
          </a:bodyPr>
          <a:lstStyle/>
          <a:p>
            <a:pPr marL="285750" indent="-285750">
              <a:buFont typeface="Wingdings" panose="05000000000000000000" pitchFamily="2" charset="2"/>
              <a:buChar char="Ø"/>
            </a:pPr>
            <a:r>
              <a:rPr lang="fr-FR" dirty="0" smtClean="0"/>
              <a:t>Manque de travaux après 3 ans</a:t>
            </a:r>
          </a:p>
          <a:p>
            <a:pPr marL="285750" indent="-285750">
              <a:buFont typeface="Wingdings" panose="05000000000000000000" pitchFamily="2" charset="2"/>
              <a:buChar char="Ø"/>
            </a:pPr>
            <a:r>
              <a:rPr lang="fr-FR" dirty="0" smtClean="0"/>
              <a:t>Peu de travaux considèrent la production de détournements dans un contexte triadique </a:t>
            </a:r>
          </a:p>
          <a:p>
            <a:pPr marL="285750" indent="-285750">
              <a:buFont typeface="Wingdings" panose="05000000000000000000" pitchFamily="2" charset="2"/>
              <a:buChar char="Ø"/>
            </a:pPr>
            <a:r>
              <a:rPr lang="fr-FR" dirty="0" smtClean="0"/>
              <a:t>Peu de travaux s’intéressent au rôle des interactions entre pairs</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31" grpId="0" animBg="1"/>
      <p:bldP spid="23" grpId="0" animBg="1"/>
      <p:bldP spid="2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13315" name="Titre 1"/>
          <p:cNvSpPr>
            <a:spLocks noGrp="1"/>
          </p:cNvSpPr>
          <p:nvPr>
            <p:ph type="title"/>
          </p:nvPr>
        </p:nvSpPr>
        <p:spPr/>
        <p:txBody>
          <a:bodyPr/>
          <a:lstStyle/>
          <a:p>
            <a:pPr eaLnBrk="1" hangingPunct="1"/>
            <a:r>
              <a:rPr lang="fr-FR" dirty="0" smtClean="0"/>
              <a:t>Hypothèse générale</a:t>
            </a:r>
            <a:endParaRPr lang="fr-FR" dirty="0" smtClean="0"/>
          </a:p>
        </p:txBody>
      </p:sp>
      <p:sp>
        <p:nvSpPr>
          <p:cNvPr id="13316"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080FBB1-F000-48D1-A30D-808CE987B9C8}" type="slidenum">
              <a:rPr lang="fr-FR" sz="1200" smtClean="0">
                <a:solidFill>
                  <a:srgbClr val="898989"/>
                </a:solidFill>
              </a:rPr>
              <a:pPr>
                <a:spcBef>
                  <a:spcPct val="0"/>
                </a:spcBef>
                <a:buFontTx/>
                <a:buNone/>
              </a:pPr>
              <a:t>6</a:t>
            </a:fld>
            <a:endParaRPr lang="fr-FR" sz="1200" smtClean="0">
              <a:solidFill>
                <a:srgbClr val="898989"/>
              </a:solidFill>
            </a:endParaRPr>
          </a:p>
        </p:txBody>
      </p:sp>
      <p:sp>
        <p:nvSpPr>
          <p:cNvPr id="6" name="Rectangle 5"/>
          <p:cNvSpPr/>
          <p:nvPr/>
        </p:nvSpPr>
        <p:spPr>
          <a:xfrm>
            <a:off x="247650" y="2482850"/>
            <a:ext cx="8675688" cy="1439863"/>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742950" lvl="1" indent="-285750" eaLnBrk="1" fontAlgn="auto" hangingPunct="1">
              <a:spcAft>
                <a:spcPts val="0"/>
              </a:spcAft>
              <a:buFont typeface="Wingdings" pitchFamily="2" charset="2"/>
              <a:buChar char="Ø"/>
              <a:defRPr/>
            </a:pPr>
            <a:r>
              <a:rPr lang="fr-FR" sz="2000" dirty="0" smtClean="0">
                <a:solidFill>
                  <a:schemeClr val="tx1"/>
                </a:solidFill>
                <a:latin typeface="+mj-lt"/>
              </a:rPr>
              <a:t>La capacité à </a:t>
            </a:r>
            <a:r>
              <a:rPr lang="fr-FR" sz="2000" dirty="0" err="1" smtClean="0">
                <a:solidFill>
                  <a:schemeClr val="tx1"/>
                </a:solidFill>
                <a:latin typeface="+mj-lt"/>
              </a:rPr>
              <a:t>co</a:t>
            </a:r>
            <a:r>
              <a:rPr lang="fr-FR" sz="2000" dirty="0" smtClean="0">
                <a:solidFill>
                  <a:schemeClr val="tx1"/>
                </a:solidFill>
                <a:latin typeface="+mj-lt"/>
              </a:rPr>
              <a:t>-construire des significations partagées se développe avec l’âge via la mise en place de systèmes de signes de plus en plus complexe : détournements d’usages d’objets et langage.</a:t>
            </a:r>
            <a:endParaRPr lang="fr-FR" sz="2000" dirty="0">
              <a:solidFill>
                <a:schemeClr val="tx1"/>
              </a:solidFill>
              <a:latin typeface="+mj-lt"/>
            </a:endParaRPr>
          </a:p>
        </p:txBody>
      </p:sp>
      <p:sp>
        <p:nvSpPr>
          <p:cNvPr id="7" name="Rectangle 6"/>
          <p:cNvSpPr/>
          <p:nvPr/>
        </p:nvSpPr>
        <p:spPr>
          <a:xfrm>
            <a:off x="247650" y="2076450"/>
            <a:ext cx="8675688" cy="4064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r>
              <a:rPr lang="fr-FR" sz="2000" b="1" dirty="0" smtClean="0">
                <a:latin typeface="+mj-lt"/>
              </a:rPr>
              <a:t>Développement de la c</a:t>
            </a:r>
            <a:r>
              <a:rPr lang="fr-FR" sz="2000" b="1" dirty="0" smtClean="0">
                <a:latin typeface="+mj-lt"/>
              </a:rPr>
              <a:t>omplexité</a:t>
            </a:r>
            <a:r>
              <a:rPr lang="fr-FR" sz="2000" dirty="0" smtClean="0">
                <a:latin typeface="+mj-lt"/>
              </a:rPr>
              <a:t> </a:t>
            </a:r>
            <a:r>
              <a:rPr lang="fr-FR" sz="2000" dirty="0">
                <a:latin typeface="+mj-lt"/>
              </a:rPr>
              <a:t>des usages détournés </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re 1"/>
          <p:cNvSpPr>
            <a:spLocks noGrp="1"/>
          </p:cNvSpPr>
          <p:nvPr>
            <p:ph type="title"/>
          </p:nvPr>
        </p:nvSpPr>
        <p:spPr>
          <a:xfrm>
            <a:off x="2411413" y="227013"/>
            <a:ext cx="4284662" cy="1143000"/>
          </a:xfrm>
        </p:spPr>
        <p:txBody>
          <a:bodyPr/>
          <a:lstStyle/>
          <a:p>
            <a:pPr eaLnBrk="1" hangingPunct="1"/>
            <a:r>
              <a:rPr lang="fr-FR" dirty="0" smtClean="0"/>
              <a:t>Méthodologie</a:t>
            </a:r>
            <a:endParaRPr lang="fr-FR" dirty="0" smtClean="0"/>
          </a:p>
        </p:txBody>
      </p:sp>
      <p:sp>
        <p:nvSpPr>
          <p:cNvPr id="14339"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AC0C928-4CAE-48F8-829B-2426EB048BCF}" type="slidenum">
              <a:rPr lang="fr-FR" sz="1200" smtClean="0">
                <a:solidFill>
                  <a:srgbClr val="898989"/>
                </a:solidFill>
              </a:rPr>
              <a:pPr>
                <a:spcBef>
                  <a:spcPct val="0"/>
                </a:spcBef>
                <a:buFontTx/>
                <a:buNone/>
              </a:pPr>
              <a:t>7</a:t>
            </a:fld>
            <a:endParaRPr lang="fr-FR" sz="1200" smtClean="0">
              <a:solidFill>
                <a:srgbClr val="898989"/>
              </a:solidFill>
            </a:endParaRPr>
          </a:p>
        </p:txBody>
      </p:sp>
      <p:pic>
        <p:nvPicPr>
          <p:cNvPr id="5" name="Picture 5" descr="F:\THESE\REDACTION\Chapitre 1+2+3\Photo thèse\Dét de niveau 5 -photo1 dyade25-26 MS- JL.png"/>
          <p:cNvPicPr>
            <a:picLocks noChangeAspect="1" noChangeArrowheads="1"/>
          </p:cNvPicPr>
          <p:nvPr/>
        </p:nvPicPr>
        <p:blipFill>
          <a:blip r:embed="rId2"/>
          <a:srcRect/>
          <a:stretch>
            <a:fillRect/>
          </a:stretch>
        </p:blipFill>
        <p:spPr bwMode="auto">
          <a:xfrm>
            <a:off x="395288" y="1941513"/>
            <a:ext cx="3032125" cy="233521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6" name="Picture 2" descr="F:\THESE\photo garçon tire la langue.jpg"/>
          <p:cNvPicPr>
            <a:picLocks noChangeAspect="1" noChangeArrowheads="1"/>
          </p:cNvPicPr>
          <p:nvPr/>
        </p:nvPicPr>
        <p:blipFill>
          <a:blip r:embed="rId3"/>
          <a:srcRect/>
          <a:stretch>
            <a:fillRect/>
          </a:stretch>
        </p:blipFill>
        <p:spPr bwMode="auto">
          <a:xfrm>
            <a:off x="2916238" y="2312988"/>
            <a:ext cx="2727325" cy="27495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 name="Picture 6" descr="F:\THESE\REDACTION\Chapitre 1+2+3\Photo thèse\Dét de niveau 1 -photo 1 dyade 3-4 ps jr2.png"/>
          <p:cNvPicPr>
            <a:picLocks noChangeAspect="1" noChangeArrowheads="1"/>
          </p:cNvPicPr>
          <p:nvPr/>
        </p:nvPicPr>
        <p:blipFill>
          <a:blip r:embed="rId4"/>
          <a:srcRect/>
          <a:stretch>
            <a:fillRect/>
          </a:stretch>
        </p:blipFill>
        <p:spPr bwMode="auto">
          <a:xfrm>
            <a:off x="5635625" y="1844675"/>
            <a:ext cx="2952750" cy="294322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4343" name="ZoneTexte 1"/>
          <p:cNvSpPr txBox="1">
            <a:spLocks noChangeArrowheads="1"/>
          </p:cNvSpPr>
          <p:nvPr/>
        </p:nvSpPr>
        <p:spPr bwMode="auto">
          <a:xfrm>
            <a:off x="900113" y="4772025"/>
            <a:ext cx="1108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b="1"/>
              <a:t>JEU LIBRE</a:t>
            </a:r>
          </a:p>
        </p:txBody>
      </p:sp>
      <p:sp>
        <p:nvSpPr>
          <p:cNvPr id="14344" name="ZoneTexte 8"/>
          <p:cNvSpPr txBox="1">
            <a:spLocks noChangeArrowheads="1"/>
          </p:cNvSpPr>
          <p:nvPr/>
        </p:nvSpPr>
        <p:spPr bwMode="auto">
          <a:xfrm>
            <a:off x="3395663" y="5516563"/>
            <a:ext cx="21240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b="1"/>
              <a:t>JEU HUMORISTIQUE</a:t>
            </a:r>
          </a:p>
        </p:txBody>
      </p:sp>
      <p:sp>
        <p:nvSpPr>
          <p:cNvPr id="14345" name="ZoneTexte 9"/>
          <p:cNvSpPr txBox="1">
            <a:spLocks noChangeArrowheads="1"/>
          </p:cNvSpPr>
          <p:nvPr/>
        </p:nvSpPr>
        <p:spPr bwMode="auto">
          <a:xfrm>
            <a:off x="6732588" y="5168900"/>
            <a:ext cx="11747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b="1"/>
              <a:t>JEU REPAS</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tx1"/>
              </a:solidFill>
            </a:endParaRPr>
          </a:p>
        </p:txBody>
      </p:sp>
      <p:sp>
        <p:nvSpPr>
          <p:cNvPr id="15363" name="Titre 1"/>
          <p:cNvSpPr>
            <a:spLocks noGrp="1"/>
          </p:cNvSpPr>
          <p:nvPr>
            <p:ph type="title"/>
          </p:nvPr>
        </p:nvSpPr>
        <p:spPr>
          <a:xfrm>
            <a:off x="468313" y="269875"/>
            <a:ext cx="8229600" cy="1143000"/>
          </a:xfrm>
        </p:spPr>
        <p:txBody>
          <a:bodyPr/>
          <a:lstStyle/>
          <a:p>
            <a:pPr eaLnBrk="1" hangingPunct="1"/>
            <a:r>
              <a:rPr lang="fr-FR" smtClean="0"/>
              <a:t>Cadre expérimental commun</a:t>
            </a:r>
          </a:p>
        </p:txBody>
      </p:sp>
      <p:sp>
        <p:nvSpPr>
          <p:cNvPr id="12293" name="Espace réservé du contenu 2"/>
          <p:cNvSpPr>
            <a:spLocks noGrp="1"/>
          </p:cNvSpPr>
          <p:nvPr>
            <p:ph idx="1"/>
          </p:nvPr>
        </p:nvSpPr>
        <p:spPr>
          <a:xfrm>
            <a:off x="250825" y="3933825"/>
            <a:ext cx="8642350" cy="1943100"/>
          </a:xfrm>
          <a:solidFill>
            <a:schemeClr val="accent6">
              <a:lumMod val="20000"/>
              <a:lumOff val="80000"/>
            </a:schemeClr>
          </a:solidFill>
        </p:spPr>
        <p:txBody>
          <a:bodyPr/>
          <a:lstStyle/>
          <a:p>
            <a:pPr>
              <a:spcBef>
                <a:spcPts val="0"/>
              </a:spcBef>
              <a:buFont typeface="Wingdings" pitchFamily="2" charset="2"/>
              <a:buChar char="Ø"/>
              <a:defRPr/>
            </a:pPr>
            <a:r>
              <a:rPr lang="fr-FR" sz="2000" dirty="0" smtClean="0"/>
              <a:t>VI </a:t>
            </a:r>
            <a:r>
              <a:rPr lang="fr-FR" sz="2000" dirty="0"/>
              <a:t>: Ages : 3, 4, 5 et 7 </a:t>
            </a:r>
            <a:r>
              <a:rPr lang="fr-FR" sz="2000" dirty="0" smtClean="0"/>
              <a:t>ans</a:t>
            </a:r>
            <a:endParaRPr lang="fr-FR" sz="2000" dirty="0"/>
          </a:p>
          <a:p>
            <a:pPr>
              <a:spcBef>
                <a:spcPts val="0"/>
              </a:spcBef>
              <a:buFont typeface="Wingdings" pitchFamily="2" charset="2"/>
              <a:buChar char="Ø"/>
              <a:defRPr/>
            </a:pPr>
            <a:r>
              <a:rPr lang="fr-FR" sz="2000" dirty="0"/>
              <a:t>VD 1 : Complexité des détournements</a:t>
            </a:r>
          </a:p>
          <a:p>
            <a:pPr lvl="1">
              <a:spcBef>
                <a:spcPts val="0"/>
              </a:spcBef>
              <a:buFont typeface="Arial" charset="0"/>
              <a:buChar char="•"/>
              <a:defRPr/>
            </a:pPr>
            <a:r>
              <a:rPr lang="fr-FR" sz="1800" dirty="0"/>
              <a:t>Nombre moyen d’usages détournés produits</a:t>
            </a:r>
          </a:p>
          <a:p>
            <a:pPr>
              <a:spcBef>
                <a:spcPts val="0"/>
              </a:spcBef>
              <a:buFont typeface="Wingdings" pitchFamily="2" charset="2"/>
              <a:buChar char="Ø"/>
              <a:defRPr/>
            </a:pPr>
            <a:r>
              <a:rPr lang="fr-FR" sz="2000" dirty="0" smtClean="0"/>
              <a:t>VD2 </a:t>
            </a:r>
            <a:r>
              <a:rPr lang="fr-FR" sz="2000" dirty="0"/>
              <a:t>: Co-construction des détournements </a:t>
            </a:r>
            <a:endParaRPr lang="fr-FR" sz="1800" dirty="0" smtClean="0"/>
          </a:p>
          <a:p>
            <a:pPr lvl="1">
              <a:spcBef>
                <a:spcPts val="0"/>
              </a:spcBef>
              <a:buFont typeface="Arial" charset="0"/>
              <a:buChar char="•"/>
              <a:defRPr/>
            </a:pPr>
            <a:r>
              <a:rPr lang="fr-FR" sz="1800" dirty="0" smtClean="0"/>
              <a:t>Analyse de la manière dont les enfants partagent des significations autour des objets</a:t>
            </a:r>
            <a:endParaRPr lang="fr-FR" sz="2000" dirty="0" smtClean="0">
              <a:latin typeface="+mj-lt"/>
            </a:endParaRPr>
          </a:p>
        </p:txBody>
      </p:sp>
      <p:sp>
        <p:nvSpPr>
          <p:cNvPr id="15365" name="Espace réservé du numéro de diapositiv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CB58E74D-C685-47E0-8BDC-70FEB932883B}" type="slidenum">
              <a:rPr lang="fr-FR" sz="1200" smtClean="0">
                <a:solidFill>
                  <a:srgbClr val="898989"/>
                </a:solidFill>
              </a:rPr>
              <a:pPr>
                <a:spcBef>
                  <a:spcPct val="0"/>
                </a:spcBef>
                <a:buFontTx/>
                <a:buNone/>
              </a:pPr>
              <a:t>8</a:t>
            </a:fld>
            <a:endParaRPr lang="fr-FR" sz="1200" smtClean="0">
              <a:solidFill>
                <a:srgbClr val="898989"/>
              </a:solidFill>
            </a:endParaRPr>
          </a:p>
        </p:txBody>
      </p:sp>
      <p:sp>
        <p:nvSpPr>
          <p:cNvPr id="6" name="Rectangle 5"/>
          <p:cNvSpPr/>
          <p:nvPr/>
        </p:nvSpPr>
        <p:spPr>
          <a:xfrm>
            <a:off x="250825" y="1628775"/>
            <a:ext cx="8642350" cy="2087563"/>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eaLnBrk="1" hangingPunct="1">
              <a:buFont typeface="Wingdings" pitchFamily="2" charset="2"/>
              <a:buChar char="Ø"/>
              <a:defRPr/>
            </a:pPr>
            <a:r>
              <a:rPr lang="fr-FR" sz="2000" dirty="0">
                <a:solidFill>
                  <a:schemeClr val="tx1"/>
                </a:solidFill>
                <a:sym typeface="Wingdings" pitchFamily="2" charset="2"/>
              </a:rPr>
              <a:t>   N = 288 enfants </a:t>
            </a:r>
          </a:p>
          <a:p>
            <a:pPr marL="742950" lvl="1" indent="-285750" eaLnBrk="1" hangingPunct="1">
              <a:buFont typeface="Arial" pitchFamily="34" charset="0"/>
              <a:buChar char="•"/>
              <a:defRPr/>
            </a:pPr>
            <a:r>
              <a:rPr lang="fr-FR" dirty="0">
                <a:solidFill>
                  <a:schemeClr val="tx1"/>
                </a:solidFill>
                <a:sym typeface="Wingdings" pitchFamily="2" charset="2"/>
              </a:rPr>
              <a:t>96 enfants différents (soit 48 dyades) recrutés pour chaque étude</a:t>
            </a:r>
          </a:p>
          <a:p>
            <a:pPr marL="742950" lvl="1" indent="-285750" eaLnBrk="1" hangingPunct="1">
              <a:buFont typeface="Arial" pitchFamily="34" charset="0"/>
              <a:buChar char="•"/>
              <a:defRPr/>
            </a:pPr>
            <a:r>
              <a:rPr lang="fr-FR" dirty="0">
                <a:solidFill>
                  <a:schemeClr val="tx1"/>
                </a:solidFill>
                <a:sym typeface="Wingdings" pitchFamily="2" charset="2"/>
              </a:rPr>
              <a:t>4 groupes d’âges de 3, 4, 5 et 7 ans</a:t>
            </a:r>
          </a:p>
          <a:p>
            <a:pPr eaLnBrk="1" hangingPunct="1">
              <a:buFont typeface="Wingdings" pitchFamily="2" charset="2"/>
              <a:buChar char="Ø"/>
              <a:defRPr/>
            </a:pPr>
            <a:r>
              <a:rPr lang="fr-FR" sz="2000" dirty="0">
                <a:solidFill>
                  <a:schemeClr val="tx1"/>
                </a:solidFill>
                <a:sym typeface="Wingdings" pitchFamily="2" charset="2"/>
              </a:rPr>
              <a:t>   Matériel : 5 </a:t>
            </a:r>
            <a:r>
              <a:rPr lang="fr-FR" sz="2000" dirty="0">
                <a:solidFill>
                  <a:schemeClr val="tx1"/>
                </a:solidFill>
              </a:rPr>
              <a:t>objets ambigus, 5 objets </a:t>
            </a:r>
            <a:r>
              <a:rPr lang="fr-FR" sz="2000" dirty="0" err="1">
                <a:solidFill>
                  <a:schemeClr val="tx1"/>
                </a:solidFill>
              </a:rPr>
              <a:t>artefactuels</a:t>
            </a:r>
            <a:r>
              <a:rPr lang="fr-FR" sz="2000" dirty="0">
                <a:solidFill>
                  <a:schemeClr val="tx1"/>
                </a:solidFill>
              </a:rPr>
              <a:t>, 1 poupon</a:t>
            </a:r>
          </a:p>
          <a:p>
            <a:pPr eaLnBrk="1" hangingPunct="1">
              <a:buFont typeface="Wingdings" pitchFamily="2" charset="2"/>
              <a:buChar char="Ø"/>
              <a:defRPr/>
            </a:pPr>
            <a:r>
              <a:rPr lang="fr-FR" sz="2000" dirty="0">
                <a:solidFill>
                  <a:schemeClr val="tx1"/>
                </a:solidFill>
              </a:rPr>
              <a:t>   Passation à l’école : 10 minutes</a:t>
            </a:r>
          </a:p>
          <a:p>
            <a:pPr eaLnBrk="1" hangingPunct="1">
              <a:buFont typeface="Wingdings" pitchFamily="2" charset="2"/>
              <a:buChar char="Ø"/>
              <a:defRPr/>
            </a:pPr>
            <a:r>
              <a:rPr lang="fr-FR" sz="2000" dirty="0">
                <a:solidFill>
                  <a:schemeClr val="tx1"/>
                </a:solidFill>
              </a:rPr>
              <a:t>   Tous les enfants ont été filmés (14heures)</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44000" cy="14843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a:solidFill>
                <a:schemeClr val="bg1"/>
              </a:solidFill>
            </a:endParaRPr>
          </a:p>
        </p:txBody>
      </p:sp>
      <p:sp>
        <p:nvSpPr>
          <p:cNvPr id="16387" name="Titre 1"/>
          <p:cNvSpPr>
            <a:spLocks noGrp="1"/>
          </p:cNvSpPr>
          <p:nvPr>
            <p:ph type="title"/>
          </p:nvPr>
        </p:nvSpPr>
        <p:spPr>
          <a:xfrm>
            <a:off x="0" y="341313"/>
            <a:ext cx="9144000" cy="1143000"/>
          </a:xfrm>
        </p:spPr>
        <p:txBody>
          <a:bodyPr/>
          <a:lstStyle/>
          <a:p>
            <a:pPr eaLnBrk="1" hangingPunct="1"/>
            <a:r>
              <a:rPr lang="fr-FR" smtClean="0"/>
              <a:t>Grille d’analyse des usages détournés</a:t>
            </a:r>
            <a:br>
              <a:rPr lang="fr-FR" smtClean="0"/>
            </a:br>
            <a:r>
              <a:rPr lang="fr-FR" sz="2800" smtClean="0"/>
              <a:t>créée à partir des catégories de Veneziano (2005)</a:t>
            </a:r>
          </a:p>
        </p:txBody>
      </p:sp>
      <p:sp>
        <p:nvSpPr>
          <p:cNvPr id="16388" name="Espace réservé du numéro de diapositive 1"/>
          <p:cNvSpPr>
            <a:spLocks noGrp="1"/>
          </p:cNvSpPr>
          <p:nvPr>
            <p:ph type="sldNum" sz="quarter" idx="12"/>
          </p:nvPr>
        </p:nvSpPr>
        <p:spPr bwMode="auto">
          <a:xfrm>
            <a:off x="6562725" y="6376988"/>
            <a:ext cx="2133600"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A8C9D933-4E3B-4669-870D-CAFB3786AD6F}" type="slidenum">
              <a:rPr lang="fr-FR" sz="1200" smtClean="0">
                <a:solidFill>
                  <a:srgbClr val="898989"/>
                </a:solidFill>
              </a:rPr>
              <a:pPr>
                <a:spcBef>
                  <a:spcPct val="0"/>
                </a:spcBef>
                <a:buFontTx/>
                <a:buNone/>
              </a:pPr>
              <a:t>9</a:t>
            </a:fld>
            <a:endParaRPr lang="fr-FR" sz="1200" smtClean="0">
              <a:solidFill>
                <a:srgbClr val="898989"/>
              </a:solidFill>
            </a:endParaRPr>
          </a:p>
        </p:txBody>
      </p:sp>
      <p:pic>
        <p:nvPicPr>
          <p:cNvPr id="16389" name="Image 6" descr="C:\Users\Popul\Documents\Photo These Audrey\Bd-05.png"/>
          <p:cNvPicPr>
            <a:picLocks noChangeAspect="1" noChangeArrowheads="1"/>
          </p:cNvPicPr>
          <p:nvPr/>
        </p:nvPicPr>
        <p:blipFill>
          <a:blip r:embed="rId3">
            <a:extLst>
              <a:ext uri="{28A0092B-C50C-407E-A947-70E740481C1C}">
                <a14:useLocalDpi xmlns:a14="http://schemas.microsoft.com/office/drawing/2010/main" val="0"/>
              </a:ext>
            </a:extLst>
          </a:blip>
          <a:srcRect l="11028" t="12772" r="50337" b="12500"/>
          <a:stretch>
            <a:fillRect/>
          </a:stretch>
        </p:blipFill>
        <p:spPr bwMode="auto">
          <a:xfrm>
            <a:off x="212725" y="3500438"/>
            <a:ext cx="1335088" cy="136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Connecteur droit avec flèche 8"/>
          <p:cNvCxnSpPr/>
          <p:nvPr/>
        </p:nvCxnSpPr>
        <p:spPr>
          <a:xfrm>
            <a:off x="107950" y="2297113"/>
            <a:ext cx="8689975" cy="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14343" name="ZoneTexte 10"/>
          <p:cNvSpPr txBox="1">
            <a:spLocks noChangeArrowheads="1"/>
          </p:cNvSpPr>
          <p:nvPr/>
        </p:nvSpPr>
        <p:spPr bwMode="auto">
          <a:xfrm>
            <a:off x="1588" y="1928813"/>
            <a:ext cx="25701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dirty="0" smtClean="0">
                <a:latin typeface="+mj-lt"/>
              </a:rPr>
              <a:t>Usages sans verbalisation</a:t>
            </a:r>
          </a:p>
        </p:txBody>
      </p:sp>
      <p:sp>
        <p:nvSpPr>
          <p:cNvPr id="14344" name="ZoneTexte 12"/>
          <p:cNvSpPr txBox="1">
            <a:spLocks noChangeArrowheads="1"/>
          </p:cNvSpPr>
          <p:nvPr/>
        </p:nvSpPr>
        <p:spPr bwMode="auto">
          <a:xfrm>
            <a:off x="6303963" y="1911350"/>
            <a:ext cx="26511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dirty="0" smtClean="0">
                <a:latin typeface="+mj-lt"/>
              </a:rPr>
              <a:t>Verbalisations sans usage</a:t>
            </a:r>
          </a:p>
        </p:txBody>
      </p:sp>
      <p:sp>
        <p:nvSpPr>
          <p:cNvPr id="16393" name="ZoneTexte 11"/>
          <p:cNvSpPr txBox="1">
            <a:spLocks noChangeArrowheads="1"/>
          </p:cNvSpPr>
          <p:nvPr/>
        </p:nvSpPr>
        <p:spPr bwMode="auto">
          <a:xfrm>
            <a:off x="379413" y="3146425"/>
            <a:ext cx="10064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Niveau 1</a:t>
            </a:r>
          </a:p>
        </p:txBody>
      </p:sp>
      <p:sp>
        <p:nvSpPr>
          <p:cNvPr id="16394" name="ZoneTexte 14"/>
          <p:cNvSpPr txBox="1">
            <a:spLocks noChangeArrowheads="1"/>
          </p:cNvSpPr>
          <p:nvPr/>
        </p:nvSpPr>
        <p:spPr bwMode="auto">
          <a:xfrm>
            <a:off x="1905000" y="3165475"/>
            <a:ext cx="10064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Niveau 2</a:t>
            </a:r>
          </a:p>
        </p:txBody>
      </p:sp>
      <p:sp>
        <p:nvSpPr>
          <p:cNvPr id="16395" name="ZoneTexte 15"/>
          <p:cNvSpPr txBox="1">
            <a:spLocks noChangeArrowheads="1"/>
          </p:cNvSpPr>
          <p:nvPr/>
        </p:nvSpPr>
        <p:spPr bwMode="auto">
          <a:xfrm>
            <a:off x="3529013" y="3173413"/>
            <a:ext cx="10064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Niveau 3</a:t>
            </a:r>
          </a:p>
        </p:txBody>
      </p:sp>
      <p:sp>
        <p:nvSpPr>
          <p:cNvPr id="16396" name="ZoneTexte 16"/>
          <p:cNvSpPr txBox="1">
            <a:spLocks noChangeArrowheads="1"/>
          </p:cNvSpPr>
          <p:nvPr/>
        </p:nvSpPr>
        <p:spPr bwMode="auto">
          <a:xfrm>
            <a:off x="4883150" y="3165475"/>
            <a:ext cx="10064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Niveau 4</a:t>
            </a:r>
          </a:p>
        </p:txBody>
      </p:sp>
      <p:sp>
        <p:nvSpPr>
          <p:cNvPr id="16397" name="ZoneTexte 17"/>
          <p:cNvSpPr txBox="1">
            <a:spLocks noChangeArrowheads="1"/>
          </p:cNvSpPr>
          <p:nvPr/>
        </p:nvSpPr>
        <p:spPr bwMode="auto">
          <a:xfrm>
            <a:off x="6280150" y="3159125"/>
            <a:ext cx="10064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Niveau 5</a:t>
            </a:r>
          </a:p>
        </p:txBody>
      </p:sp>
      <p:sp>
        <p:nvSpPr>
          <p:cNvPr id="16398" name="ZoneTexte 18"/>
          <p:cNvSpPr txBox="1">
            <a:spLocks noChangeArrowheads="1"/>
          </p:cNvSpPr>
          <p:nvPr/>
        </p:nvSpPr>
        <p:spPr bwMode="auto">
          <a:xfrm>
            <a:off x="7694613" y="3160713"/>
            <a:ext cx="10064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sz="1800"/>
              <a:t>Niveau 6</a:t>
            </a:r>
          </a:p>
        </p:txBody>
      </p:sp>
      <p:pic>
        <p:nvPicPr>
          <p:cNvPr id="16399" name="Image 19" descr="C:\Users\Popul\Documents\Photo These Audrey\Bd-05.png"/>
          <p:cNvPicPr>
            <a:picLocks noChangeAspect="1" noChangeArrowheads="1"/>
          </p:cNvPicPr>
          <p:nvPr/>
        </p:nvPicPr>
        <p:blipFill>
          <a:blip r:embed="rId3">
            <a:extLst>
              <a:ext uri="{28A0092B-C50C-407E-A947-70E740481C1C}">
                <a14:useLocalDpi xmlns:a14="http://schemas.microsoft.com/office/drawing/2010/main" val="0"/>
              </a:ext>
            </a:extLst>
          </a:blip>
          <a:srcRect l="11028" t="12772" r="50337" b="12500"/>
          <a:stretch>
            <a:fillRect/>
          </a:stretch>
        </p:blipFill>
        <p:spPr bwMode="auto">
          <a:xfrm>
            <a:off x="1547813" y="3500438"/>
            <a:ext cx="1728787" cy="136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400" name="Image 20" descr="C:\Users\Popul\Documents\Photo These Audrey\Bd-05.png"/>
          <p:cNvPicPr>
            <a:picLocks noChangeAspect="1" noChangeArrowheads="1"/>
          </p:cNvPicPr>
          <p:nvPr/>
        </p:nvPicPr>
        <p:blipFill>
          <a:blip r:embed="rId3">
            <a:extLst>
              <a:ext uri="{28A0092B-C50C-407E-A947-70E740481C1C}">
                <a14:useLocalDpi xmlns:a14="http://schemas.microsoft.com/office/drawing/2010/main" val="0"/>
              </a:ext>
            </a:extLst>
          </a:blip>
          <a:srcRect l="11028" t="12772" r="50337" b="12500"/>
          <a:stretch>
            <a:fillRect/>
          </a:stretch>
        </p:blipFill>
        <p:spPr bwMode="auto">
          <a:xfrm>
            <a:off x="3348038" y="3500438"/>
            <a:ext cx="1368425" cy="1366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401" name="Image 22" descr="C:\Users\Popul\Documents\Photo These Audrey\Bd-05.png"/>
          <p:cNvPicPr>
            <a:picLocks noChangeAspect="1" noChangeArrowheads="1"/>
          </p:cNvPicPr>
          <p:nvPr/>
        </p:nvPicPr>
        <p:blipFill>
          <a:blip r:embed="rId3">
            <a:extLst>
              <a:ext uri="{28A0092B-C50C-407E-A947-70E740481C1C}">
                <a14:useLocalDpi xmlns:a14="http://schemas.microsoft.com/office/drawing/2010/main" val="0"/>
              </a:ext>
            </a:extLst>
          </a:blip>
          <a:srcRect l="11028" t="12772" r="50337" b="12500"/>
          <a:stretch>
            <a:fillRect/>
          </a:stretch>
        </p:blipFill>
        <p:spPr bwMode="auto">
          <a:xfrm>
            <a:off x="4716463" y="3500438"/>
            <a:ext cx="1368425" cy="136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402" name="Image 23" descr="C:\Users\Popul\Documents\Photo These Audrey\Bd-05.png"/>
          <p:cNvPicPr>
            <a:picLocks noChangeAspect="1" noChangeArrowheads="1"/>
          </p:cNvPicPr>
          <p:nvPr/>
        </p:nvPicPr>
        <p:blipFill>
          <a:blip r:embed="rId3">
            <a:extLst>
              <a:ext uri="{28A0092B-C50C-407E-A947-70E740481C1C}">
                <a14:useLocalDpi xmlns:a14="http://schemas.microsoft.com/office/drawing/2010/main" val="0"/>
              </a:ext>
            </a:extLst>
          </a:blip>
          <a:srcRect l="11028" t="12772" r="50337" b="12500"/>
          <a:stretch>
            <a:fillRect/>
          </a:stretch>
        </p:blipFill>
        <p:spPr bwMode="auto">
          <a:xfrm>
            <a:off x="6083300" y="3500438"/>
            <a:ext cx="1441450" cy="136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403" name="Image 24" descr="C:\Users\Popul\Documents\Photo These Audrey\Bd-05.png"/>
          <p:cNvPicPr>
            <a:picLocks noChangeAspect="1" noChangeArrowheads="1"/>
          </p:cNvPicPr>
          <p:nvPr/>
        </p:nvPicPr>
        <p:blipFill>
          <a:blip r:embed="rId3">
            <a:extLst>
              <a:ext uri="{28A0092B-C50C-407E-A947-70E740481C1C}">
                <a14:useLocalDpi xmlns:a14="http://schemas.microsoft.com/office/drawing/2010/main" val="0"/>
              </a:ext>
            </a:extLst>
          </a:blip>
          <a:srcRect l="11028" t="12772" r="50337" b="12500"/>
          <a:stretch>
            <a:fillRect/>
          </a:stretch>
        </p:blipFill>
        <p:spPr bwMode="auto">
          <a:xfrm>
            <a:off x="7526338" y="3500438"/>
            <a:ext cx="1366837" cy="1366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56" name="ZoneTexte 13"/>
          <p:cNvSpPr txBox="1">
            <a:spLocks noChangeArrowheads="1"/>
          </p:cNvSpPr>
          <p:nvPr/>
        </p:nvSpPr>
        <p:spPr bwMode="auto">
          <a:xfrm>
            <a:off x="1588" y="2357438"/>
            <a:ext cx="1971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smtClean="0">
                <a:latin typeface="+mj-lt"/>
              </a:rPr>
              <a:t>Le moins complexe</a:t>
            </a:r>
          </a:p>
        </p:txBody>
      </p:sp>
      <p:sp>
        <p:nvSpPr>
          <p:cNvPr id="14357" name="ZoneTexte 26"/>
          <p:cNvSpPr txBox="1">
            <a:spLocks noChangeArrowheads="1"/>
          </p:cNvSpPr>
          <p:nvPr/>
        </p:nvSpPr>
        <p:spPr bwMode="auto">
          <a:xfrm>
            <a:off x="7029450" y="2327275"/>
            <a:ext cx="17875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r>
              <a:rPr lang="fr-FR" smtClean="0">
                <a:latin typeface="+mj-lt"/>
              </a:rPr>
              <a:t>Le plus complexe</a:t>
            </a:r>
          </a:p>
        </p:txBody>
      </p:sp>
      <p:sp>
        <p:nvSpPr>
          <p:cNvPr id="14358" name="Rectangle 27"/>
          <p:cNvSpPr>
            <a:spLocks noChangeArrowheads="1"/>
          </p:cNvSpPr>
          <p:nvPr/>
        </p:nvSpPr>
        <p:spPr bwMode="auto">
          <a:xfrm>
            <a:off x="1577975" y="4941888"/>
            <a:ext cx="1689100" cy="12255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pPr algn="ctr" eaLnBrk="1" hangingPunct="1">
              <a:lnSpc>
                <a:spcPct val="115000"/>
              </a:lnSpc>
              <a:defRPr/>
            </a:pPr>
            <a:r>
              <a:rPr lang="fr-FR" sz="1600" dirty="0">
                <a:latin typeface="+mj-lt"/>
                <a:cs typeface="Arial" charset="0"/>
              </a:rPr>
              <a:t>Avec verbalisations conventionnelles incongrues</a:t>
            </a:r>
            <a:endParaRPr lang="fr-FR" sz="1600" dirty="0">
              <a:latin typeface="+mj-lt"/>
              <a:ea typeface="Calibri" pitchFamily="34" charset="0"/>
              <a:cs typeface="Times New Roman" pitchFamily="18" charset="0"/>
            </a:endParaRPr>
          </a:p>
        </p:txBody>
      </p:sp>
      <p:sp>
        <p:nvSpPr>
          <p:cNvPr id="14359" name="Rectangle 28"/>
          <p:cNvSpPr>
            <a:spLocks noChangeArrowheads="1"/>
          </p:cNvSpPr>
          <p:nvPr/>
        </p:nvSpPr>
        <p:spPr bwMode="auto">
          <a:xfrm>
            <a:off x="230188" y="4941888"/>
            <a:ext cx="1303337" cy="65881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pPr algn="ctr" eaLnBrk="1" hangingPunct="1">
              <a:lnSpc>
                <a:spcPct val="115000"/>
              </a:lnSpc>
              <a:defRPr/>
            </a:pPr>
            <a:r>
              <a:rPr lang="fr-FR" sz="1600" dirty="0">
                <a:latin typeface="+mj-lt"/>
                <a:cs typeface="Arial" charset="0"/>
              </a:rPr>
              <a:t>Sans verbalisation</a:t>
            </a:r>
            <a:endParaRPr lang="fr-FR" sz="1600" dirty="0">
              <a:latin typeface="+mj-lt"/>
              <a:ea typeface="Calibri" pitchFamily="34" charset="0"/>
              <a:cs typeface="Times New Roman" pitchFamily="18" charset="0"/>
            </a:endParaRPr>
          </a:p>
        </p:txBody>
      </p:sp>
      <p:sp>
        <p:nvSpPr>
          <p:cNvPr id="14360" name="Rectangle 29"/>
          <p:cNvSpPr>
            <a:spLocks noChangeArrowheads="1"/>
          </p:cNvSpPr>
          <p:nvPr/>
        </p:nvSpPr>
        <p:spPr bwMode="auto">
          <a:xfrm>
            <a:off x="3368675" y="4940300"/>
            <a:ext cx="1339850" cy="12255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pPr algn="ctr" eaLnBrk="1" hangingPunct="1">
              <a:lnSpc>
                <a:spcPct val="115000"/>
              </a:lnSpc>
              <a:defRPr/>
            </a:pPr>
            <a:r>
              <a:rPr lang="fr-FR" sz="1600" dirty="0">
                <a:latin typeface="+mj-lt"/>
                <a:cs typeface="Arial" charset="0"/>
              </a:rPr>
              <a:t>Avec verbalisations non spécifiques</a:t>
            </a:r>
            <a:endParaRPr lang="fr-FR" sz="1600" dirty="0">
              <a:latin typeface="+mj-lt"/>
              <a:ea typeface="Calibri" pitchFamily="34" charset="0"/>
              <a:cs typeface="Times New Roman" pitchFamily="18" charset="0"/>
            </a:endParaRPr>
          </a:p>
        </p:txBody>
      </p:sp>
      <p:sp>
        <p:nvSpPr>
          <p:cNvPr id="14361" name="Rectangle 30"/>
          <p:cNvSpPr>
            <a:spLocks noChangeArrowheads="1"/>
          </p:cNvSpPr>
          <p:nvPr/>
        </p:nvSpPr>
        <p:spPr bwMode="auto">
          <a:xfrm>
            <a:off x="4746625" y="4941888"/>
            <a:ext cx="1327150" cy="15081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pPr algn="ctr" eaLnBrk="1" hangingPunct="1">
              <a:lnSpc>
                <a:spcPct val="115000"/>
              </a:lnSpc>
              <a:defRPr/>
            </a:pPr>
            <a:r>
              <a:rPr lang="fr-FR" sz="1600" dirty="0">
                <a:latin typeface="+mj-lt"/>
                <a:cs typeface="Arial" charset="0"/>
              </a:rPr>
              <a:t>Avec verbalisations qui redoublent l’action</a:t>
            </a:r>
            <a:endParaRPr lang="fr-FR" sz="1600" dirty="0">
              <a:latin typeface="+mj-lt"/>
              <a:ea typeface="Calibri" pitchFamily="34" charset="0"/>
              <a:cs typeface="Times New Roman" pitchFamily="18" charset="0"/>
            </a:endParaRPr>
          </a:p>
        </p:txBody>
      </p:sp>
      <p:sp>
        <p:nvSpPr>
          <p:cNvPr id="14362" name="Rectangle 14335"/>
          <p:cNvSpPr>
            <a:spLocks noChangeArrowheads="1"/>
          </p:cNvSpPr>
          <p:nvPr/>
        </p:nvSpPr>
        <p:spPr bwMode="auto">
          <a:xfrm>
            <a:off x="6105525" y="4941888"/>
            <a:ext cx="1409700" cy="17907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pPr algn="ctr" eaLnBrk="1" hangingPunct="1">
              <a:lnSpc>
                <a:spcPct val="115000"/>
              </a:lnSpc>
              <a:defRPr/>
            </a:pPr>
            <a:r>
              <a:rPr lang="fr-FR" sz="1600" dirty="0">
                <a:latin typeface="+mj-lt"/>
                <a:cs typeface="Arial" charset="0"/>
              </a:rPr>
              <a:t>Avec verbalisations qui spécifient l’identité de l’objet représenté</a:t>
            </a:r>
            <a:endParaRPr lang="fr-FR" sz="1600" dirty="0">
              <a:latin typeface="+mj-lt"/>
              <a:ea typeface="Calibri" pitchFamily="34" charset="0"/>
              <a:cs typeface="Times New Roman" pitchFamily="18" charset="0"/>
            </a:endParaRPr>
          </a:p>
        </p:txBody>
      </p:sp>
      <p:sp>
        <p:nvSpPr>
          <p:cNvPr id="14363" name="Rectangle 14336"/>
          <p:cNvSpPr>
            <a:spLocks noChangeArrowheads="1"/>
          </p:cNvSpPr>
          <p:nvPr/>
        </p:nvSpPr>
        <p:spPr bwMode="auto">
          <a:xfrm>
            <a:off x="7550150" y="4940300"/>
            <a:ext cx="1330325" cy="12255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pPr algn="ctr" eaLnBrk="1" hangingPunct="1">
              <a:lnSpc>
                <a:spcPct val="115000"/>
              </a:lnSpc>
              <a:defRPr/>
            </a:pPr>
            <a:r>
              <a:rPr lang="fr-FR" sz="1600" dirty="0">
                <a:latin typeface="+mj-lt"/>
                <a:cs typeface="Arial" charset="0"/>
              </a:rPr>
              <a:t>Avec identification verbale seule sans usage</a:t>
            </a:r>
            <a:endParaRPr lang="fr-FR" sz="1600" dirty="0">
              <a:latin typeface="+mj-lt"/>
              <a:ea typeface="Calibri" pitchFamily="34" charset="0"/>
              <a:cs typeface="Times New Roman" pitchFamily="18" charset="0"/>
            </a:endParaRPr>
          </a:p>
        </p:txBody>
      </p:sp>
      <p:sp>
        <p:nvSpPr>
          <p:cNvPr id="3" name="Rectangle à coins arrondis 2"/>
          <p:cNvSpPr/>
          <p:nvPr/>
        </p:nvSpPr>
        <p:spPr>
          <a:xfrm>
            <a:off x="2481263" y="4221163"/>
            <a:ext cx="722312" cy="612775"/>
          </a:xfrm>
          <a:prstGeom prst="wedgeRoundRectCallout">
            <a:avLst>
              <a:gd name="adj1" fmla="val -44444"/>
              <a:gd name="adj2" fmla="val -97118"/>
              <a:gd name="adj3" fmla="val 1666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sz="1200" dirty="0">
                <a:latin typeface="Calibri (Corps)"/>
              </a:rPr>
              <a:t>Bois la colle</a:t>
            </a:r>
          </a:p>
        </p:txBody>
      </p:sp>
      <p:sp>
        <p:nvSpPr>
          <p:cNvPr id="29" name="Rectangle à coins arrondis 28"/>
          <p:cNvSpPr/>
          <p:nvPr/>
        </p:nvSpPr>
        <p:spPr>
          <a:xfrm>
            <a:off x="3924300" y="4221163"/>
            <a:ext cx="722313" cy="612775"/>
          </a:xfrm>
          <a:prstGeom prst="wedgeRoundRectCallout">
            <a:avLst>
              <a:gd name="adj1" fmla="val -31257"/>
              <a:gd name="adj2" fmla="val -97118"/>
              <a:gd name="adj3" fmla="val 1666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sz="1200" dirty="0">
                <a:latin typeface="Calibri (Corps)"/>
              </a:rPr>
              <a:t>Là</a:t>
            </a:r>
          </a:p>
        </p:txBody>
      </p:sp>
      <p:sp>
        <p:nvSpPr>
          <p:cNvPr id="30" name="Rectangle à coins arrondis 29"/>
          <p:cNvSpPr/>
          <p:nvPr/>
        </p:nvSpPr>
        <p:spPr>
          <a:xfrm>
            <a:off x="5292725" y="4221163"/>
            <a:ext cx="722313" cy="612775"/>
          </a:xfrm>
          <a:prstGeom prst="wedgeRoundRectCallout">
            <a:avLst>
              <a:gd name="adj1" fmla="val -44444"/>
              <a:gd name="adj2" fmla="val -97118"/>
              <a:gd name="adj3" fmla="val 1666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sz="1200" dirty="0">
                <a:latin typeface="Calibri (Corps)"/>
              </a:rPr>
              <a:t>Bois</a:t>
            </a:r>
          </a:p>
        </p:txBody>
      </p:sp>
      <p:sp>
        <p:nvSpPr>
          <p:cNvPr id="31" name="Rectangle à coins arrondis 30"/>
          <p:cNvSpPr/>
          <p:nvPr/>
        </p:nvSpPr>
        <p:spPr>
          <a:xfrm>
            <a:off x="6588125" y="4221163"/>
            <a:ext cx="841375" cy="612775"/>
          </a:xfrm>
          <a:prstGeom prst="wedgeRoundRectCallout">
            <a:avLst>
              <a:gd name="adj1" fmla="val -33123"/>
              <a:gd name="adj2" fmla="val -103336"/>
              <a:gd name="adj3" fmla="val 1666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sz="1200" dirty="0">
                <a:latin typeface="Calibri (Corps)"/>
              </a:rPr>
              <a:t>Bois  le biberon</a:t>
            </a:r>
          </a:p>
        </p:txBody>
      </p:sp>
      <p:sp>
        <p:nvSpPr>
          <p:cNvPr id="32" name="Rectangle à coins arrondis 31"/>
          <p:cNvSpPr/>
          <p:nvPr/>
        </p:nvSpPr>
        <p:spPr>
          <a:xfrm>
            <a:off x="7637463" y="4256088"/>
            <a:ext cx="895350" cy="612775"/>
          </a:xfrm>
          <a:prstGeom prst="wedgeRoundRectCallout">
            <a:avLst>
              <a:gd name="adj1" fmla="val 22620"/>
              <a:gd name="adj2" fmla="val -94479"/>
              <a:gd name="adj3" fmla="val 1666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sz="1200" dirty="0">
                <a:latin typeface="Calibri (Corps)"/>
              </a:rPr>
              <a:t>Le biberon!</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14516</TotalTime>
  <Words>2915</Words>
  <Application>Microsoft Office PowerPoint</Application>
  <PresentationFormat>Affichage à l'écran (4:3)</PresentationFormat>
  <Paragraphs>498</Paragraphs>
  <Slides>43</Slides>
  <Notes>18</Notes>
  <HiddenSlides>0</HiddenSlides>
  <MMClips>1</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43</vt:i4>
      </vt:variant>
    </vt:vector>
  </HeadingPairs>
  <TitlesOfParts>
    <vt:vector size="51" baseType="lpstr">
      <vt:lpstr>Arial</vt:lpstr>
      <vt:lpstr>Calibri</vt:lpstr>
      <vt:lpstr>Calibri (Corps)</vt:lpstr>
      <vt:lpstr>Helvetica 35 Thin</vt:lpstr>
      <vt:lpstr>Times New Roman</vt:lpstr>
      <vt:lpstr>Verdana</vt:lpstr>
      <vt:lpstr>Wingdings</vt:lpstr>
      <vt:lpstr>Thème Office</vt:lpstr>
      <vt:lpstr> Développement des conventions sociales dans les jeux entre enfants de 3 à 7 ans :  quels usages du langage et des objets ?</vt:lpstr>
      <vt:lpstr>Présentation PowerPoint</vt:lpstr>
      <vt:lpstr>1 . Intérêts de recherche</vt:lpstr>
      <vt:lpstr>Dé</vt:lpstr>
      <vt:lpstr>Détourner des usages d’objets avec autrui : développement</vt:lpstr>
      <vt:lpstr>Hypothèse générale</vt:lpstr>
      <vt:lpstr>Méthodologie</vt:lpstr>
      <vt:lpstr>Cadre expérimental commun</vt:lpstr>
      <vt:lpstr>Grille d’analyse des usages détournés créée à partir des catégories de Veneziano (2005)</vt:lpstr>
      <vt:lpstr> Résultats</vt:lpstr>
      <vt:lpstr>Nombre d’usages détournés</vt:lpstr>
      <vt:lpstr>Nombre d’usages détournés</vt:lpstr>
      <vt:lpstr>Nombre d’usages détournés</vt:lpstr>
      <vt:lpstr>Production de détournements</vt:lpstr>
      <vt:lpstr>Extraits vidéos</vt:lpstr>
      <vt:lpstr>Partage de significations</vt:lpstr>
      <vt:lpstr>Partage de significations</vt:lpstr>
      <vt:lpstr>Partage de significations</vt:lpstr>
      <vt:lpstr>Partage de significations</vt:lpstr>
      <vt:lpstr>Discussion générale </vt:lpstr>
      <vt:lpstr>Conclusion - Perspectives</vt:lpstr>
      <vt:lpstr>Merci de votre attention</vt:lpstr>
      <vt:lpstr>Présentation PowerPoint</vt:lpstr>
      <vt:lpstr>VD2: Co-construction</vt:lpstr>
      <vt:lpstr>Discussion</vt:lpstr>
      <vt:lpstr>VD2: Co-construction</vt:lpstr>
      <vt:lpstr>Présentation PowerPoint</vt:lpstr>
      <vt:lpstr>4. Résultats</vt:lpstr>
      <vt:lpstr>Présentation PowerPoint</vt:lpstr>
      <vt:lpstr>Discussion</vt:lpstr>
      <vt:lpstr>4. Résultats</vt:lpstr>
      <vt:lpstr>VD 1: Complexité</vt:lpstr>
      <vt:lpstr>VD2: Co-construction</vt:lpstr>
      <vt:lpstr>Discussion</vt:lpstr>
      <vt:lpstr>Présentation PowerPoint</vt:lpstr>
      <vt:lpstr>Conclusion/Perspectives</vt:lpstr>
      <vt:lpstr>Merci de votre attention</vt:lpstr>
      <vt:lpstr>VD2: Co-construction</vt:lpstr>
      <vt:lpstr>3. Hypothèses générales</vt:lpstr>
      <vt:lpstr>3. Méthodologie</vt:lpstr>
      <vt:lpstr>Discussion générale </vt:lpstr>
      <vt:lpstr>Controverse théorique</vt:lpstr>
      <vt:lpstr>Présentation PowerPoint</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Doctorat de l’université de Toulouse</dc:title>
  <dc:creator>delrieu</dc:creator>
  <cp:lastModifiedBy>Audrey barthelemy</cp:lastModifiedBy>
  <cp:revision>330</cp:revision>
  <dcterms:created xsi:type="dcterms:W3CDTF">2012-08-16T08:08:49Z</dcterms:created>
  <dcterms:modified xsi:type="dcterms:W3CDTF">2013-05-30T20:40:33Z</dcterms:modified>
</cp:coreProperties>
</file>

<file path=docProps/thumbnail.jpeg>
</file>